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66" r:id="rId3"/>
    <p:sldId id="259" r:id="rId4"/>
    <p:sldId id="260" r:id="rId5"/>
    <p:sldId id="258" r:id="rId6"/>
    <p:sldId id="265" r:id="rId7"/>
    <p:sldId id="261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62" r:id="rId2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4650640"/>
            <a:ext cx="7329840" cy="85920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566870"/>
            <a:ext cx="732984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ABC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9/30/2018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9/30/2018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9/30/2018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9/30/2018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9/30/2018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5580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ABC3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6558080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9D6E9DEC-419B-4CC5-A080-3B06BD5A8291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9/30/2018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9D6E9DEC-419B-4CC5-A080-3B06BD5A8291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9/30/2018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9/30/2018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9/30/2018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9/30/2018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9/30/2018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9/30/2018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9D6E9DEC-419B-4CC5-A080-3B06BD5A8291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9/30/2018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ransition spd="slow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913" y="2420888"/>
            <a:ext cx="8902768" cy="2412091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VANJSKO VREDNOVANJE PREVENTIVNIH PROGRAMA</a:t>
            </a:r>
            <a:br>
              <a:rPr lang="hr-HR" dirty="0" smtClean="0"/>
            </a:br>
            <a:r>
              <a:rPr lang="hr-HR" sz="3600" dirty="0" smtClean="0"/>
              <a:t>- iskustva i praksa -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88650" y="5028026"/>
            <a:ext cx="7655350" cy="1506889"/>
          </a:xfrm>
        </p:spPr>
        <p:txBody>
          <a:bodyPr>
            <a:noAutofit/>
          </a:bodyPr>
          <a:lstStyle/>
          <a:p>
            <a:r>
              <a:rPr lang="hr-HR" sz="2400" dirty="0" smtClean="0"/>
              <a:t>Tanja Jakovac, prof. pedagogije i psihoterapeut RT</a:t>
            </a:r>
          </a:p>
          <a:p>
            <a:endParaRPr lang="hr-HR" sz="2400" dirty="0"/>
          </a:p>
        </p:txBody>
      </p:sp>
      <p:sp>
        <p:nvSpPr>
          <p:cNvPr id="4" name="TekstniOkvir 3"/>
          <p:cNvSpPr txBox="1"/>
          <p:nvPr/>
        </p:nvSpPr>
        <p:spPr>
          <a:xfrm>
            <a:off x="164593" y="341376"/>
            <a:ext cx="58457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hr-HR" sz="2800" dirty="0" smtClean="0">
                <a:solidFill>
                  <a:prstClr val="white"/>
                </a:solidFill>
              </a:rPr>
              <a:t>OŠ Ivana Gorana Kovačića Vrbovsko</a:t>
            </a:r>
            <a:endParaRPr lang="hr-HR" sz="2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0573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Vanjsko vrednovanje </a:t>
            </a:r>
            <a:br>
              <a:rPr lang="hr-HR" dirty="0" smtClean="0"/>
            </a:br>
            <a:r>
              <a:rPr lang="hr-HR" dirty="0" smtClean="0"/>
              <a:t> partnera u projektu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 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Naziv projekta</a:t>
            </a:r>
            <a:r>
              <a:rPr lang="hr-HR" dirty="0" smtClean="0">
                <a:solidFill>
                  <a:schemeClr val="bg1"/>
                </a:solidFill>
              </a:rPr>
              <a:t>  </a:t>
            </a:r>
            <a:r>
              <a:rPr lang="hr-HR" dirty="0" smtClean="0"/>
              <a:t>: Learning </a:t>
            </a:r>
            <a:r>
              <a:rPr lang="hr-HR" dirty="0"/>
              <a:t>Communities for Peace </a:t>
            </a:r>
            <a:r>
              <a:rPr lang="hr-HR" dirty="0" smtClean="0"/>
              <a:t>(hr. Učeće </a:t>
            </a:r>
            <a:r>
              <a:rPr lang="hr-HR" dirty="0"/>
              <a:t>zajednice za </a:t>
            </a:r>
            <a:r>
              <a:rPr lang="hr-HR" dirty="0" smtClean="0"/>
              <a:t>mir)</a:t>
            </a:r>
          </a:p>
          <a:p>
            <a:pPr marL="0" indent="0">
              <a:buNone/>
            </a:pPr>
            <a:r>
              <a:rPr lang="sv-SE" dirty="0"/>
              <a:t>evaluacija Osnovna studija – Vrbovsko, Hrvatska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Zemlje koje sudjeluju u projektu: Francuska,Španjolska,Italija,Švedska, Grčka, Hrvatska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809800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Vanjsko vrednovanje </a:t>
            </a:r>
            <a:br>
              <a:rPr lang="pl-PL" dirty="0"/>
            </a:br>
            <a:r>
              <a:rPr lang="pl-PL" dirty="0"/>
              <a:t> partnera u projektu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2636912"/>
            <a:ext cx="7210396" cy="3599316"/>
          </a:xfrm>
        </p:spPr>
        <p:txBody>
          <a:bodyPr>
            <a:normAutofit lnSpcReduction="10000"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Istraživačka </a:t>
            </a:r>
            <a:r>
              <a:rPr lang="hr-HR" dirty="0">
                <a:solidFill>
                  <a:schemeClr val="tx1"/>
                </a:solidFill>
              </a:rPr>
              <a:t>ekipa</a:t>
            </a:r>
            <a:r>
              <a:rPr lang="hr-HR" dirty="0"/>
              <a:t>: </a:t>
            </a:r>
            <a:r>
              <a:rPr lang="hr-HR" dirty="0" err="1"/>
              <a:t>Sarah</a:t>
            </a:r>
            <a:r>
              <a:rPr lang="hr-HR" dirty="0"/>
              <a:t> </a:t>
            </a:r>
            <a:r>
              <a:rPr lang="hr-HR" dirty="0" err="1"/>
              <a:t>Clarke</a:t>
            </a:r>
            <a:r>
              <a:rPr lang="hr-HR" dirty="0"/>
              <a:t>-</a:t>
            </a:r>
            <a:r>
              <a:rPr lang="hr-HR" dirty="0" err="1"/>
              <a:t>Habibi</a:t>
            </a:r>
            <a:r>
              <a:rPr lang="hr-HR" dirty="0"/>
              <a:t>, Sveučilište </a:t>
            </a:r>
            <a:r>
              <a:rPr lang="hr-HR" dirty="0" err="1"/>
              <a:t>Cambridge</a:t>
            </a:r>
            <a:r>
              <a:rPr lang="hr-HR" dirty="0"/>
              <a:t> i Nikolina </a:t>
            </a:r>
            <a:r>
              <a:rPr lang="hr-HR" dirty="0" err="1"/>
              <a:t>Svalina</a:t>
            </a:r>
            <a:r>
              <a:rPr lang="hr-HR" dirty="0"/>
              <a:t>, Centar za mir, nenasilje i ljudska prava </a:t>
            </a:r>
            <a:r>
              <a:rPr lang="hr-HR" dirty="0" smtClean="0"/>
              <a:t>Osijek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/>
              <a:t>Vrijeme posjeta: 30. listopada – 4. studenog 2017.</a:t>
            </a:r>
          </a:p>
          <a:p>
            <a:endParaRPr lang="hr-HR" dirty="0"/>
          </a:p>
          <a:p>
            <a:r>
              <a:rPr lang="hr-HR" dirty="0"/>
              <a:t>Izvješće pripremila: </a:t>
            </a:r>
            <a:r>
              <a:rPr lang="hr-HR" dirty="0" err="1"/>
              <a:t>Sarah</a:t>
            </a:r>
            <a:r>
              <a:rPr lang="hr-HR" dirty="0"/>
              <a:t> </a:t>
            </a:r>
            <a:r>
              <a:rPr lang="hr-HR" dirty="0" err="1"/>
              <a:t>Clarke</a:t>
            </a:r>
            <a:r>
              <a:rPr lang="hr-HR" dirty="0"/>
              <a:t>-</a:t>
            </a:r>
            <a:r>
              <a:rPr lang="hr-HR" dirty="0" err="1"/>
              <a:t>Habibi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069031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Provedene aktivnosti:</a:t>
            </a:r>
          </a:p>
          <a:p>
            <a:r>
              <a:rPr lang="hr-HR" dirty="0"/>
              <a:t>	Anketa sa svim učenicima</a:t>
            </a:r>
          </a:p>
          <a:p>
            <a:r>
              <a:rPr lang="hr-HR" dirty="0"/>
              <a:t>	Anketa sa svim učiteljima</a:t>
            </a:r>
          </a:p>
          <a:p>
            <a:r>
              <a:rPr lang="hr-HR" dirty="0"/>
              <a:t>	Anketa s pomoćno-tehničkim osobljem</a:t>
            </a:r>
          </a:p>
          <a:p>
            <a:r>
              <a:rPr lang="hr-HR" dirty="0"/>
              <a:t>	Anketa s roditeljima učenika iz triju razreda </a:t>
            </a:r>
          </a:p>
        </p:txBody>
      </p:sp>
    </p:spTree>
    <p:extLst>
      <p:ext uri="{BB962C8B-B14F-4D97-AF65-F5344CB8AC3E}">
        <p14:creationId xmlns:p14="http://schemas.microsoft.com/office/powerpoint/2010/main" val="5334750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Metode ispitivanja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err="1"/>
              <a:t>Visual</a:t>
            </a:r>
            <a:r>
              <a:rPr lang="hr-HR" dirty="0"/>
              <a:t> </a:t>
            </a:r>
            <a:r>
              <a:rPr lang="hr-HR" dirty="0" err="1"/>
              <a:t>Voices</a:t>
            </a:r>
            <a:endParaRPr lang="hr-HR" dirty="0"/>
          </a:p>
          <a:p>
            <a:r>
              <a:rPr lang="hr-HR" dirty="0"/>
              <a:t>	</a:t>
            </a:r>
            <a:r>
              <a:rPr lang="hr-HR" dirty="0" err="1"/>
              <a:t>Visual</a:t>
            </a:r>
            <a:r>
              <a:rPr lang="hr-HR" dirty="0"/>
              <a:t> </a:t>
            </a:r>
            <a:r>
              <a:rPr lang="hr-HR" dirty="0" err="1"/>
              <a:t>Voices</a:t>
            </a:r>
            <a:r>
              <a:rPr lang="hr-HR" dirty="0"/>
              <a:t> s tri razredna odjeljenja (u tri različite škole)</a:t>
            </a:r>
          </a:p>
          <a:p>
            <a:r>
              <a:rPr lang="hr-HR" dirty="0"/>
              <a:t>	</a:t>
            </a:r>
            <a:r>
              <a:rPr lang="hr-HR" dirty="0" err="1"/>
              <a:t>Visual</a:t>
            </a:r>
            <a:r>
              <a:rPr lang="hr-HR" dirty="0"/>
              <a:t> </a:t>
            </a:r>
            <a:r>
              <a:rPr lang="hr-HR" dirty="0" err="1"/>
              <a:t>Voices</a:t>
            </a:r>
            <a:r>
              <a:rPr lang="hr-HR" dirty="0"/>
              <a:t> sa svim </a:t>
            </a:r>
            <a:r>
              <a:rPr lang="hr-HR" dirty="0" smtClean="0"/>
              <a:t>učiteljima i pomoćno tehničkim osobljem -zajedno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338106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Metode ispitivanja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	Pregled školskih </a:t>
            </a:r>
            <a:r>
              <a:rPr lang="hr-HR" dirty="0" smtClean="0"/>
              <a:t>dokumenata</a:t>
            </a:r>
            <a:endParaRPr lang="hr-HR" dirty="0"/>
          </a:p>
          <a:p>
            <a:r>
              <a:rPr lang="hr-HR" dirty="0"/>
              <a:t> </a:t>
            </a:r>
            <a:r>
              <a:rPr lang="hr-HR" dirty="0" smtClean="0"/>
              <a:t>      Procjena </a:t>
            </a:r>
            <a:r>
              <a:rPr lang="hr-HR" dirty="0"/>
              <a:t>sigurnosti u školi</a:t>
            </a:r>
          </a:p>
          <a:p>
            <a:r>
              <a:rPr lang="hr-HR" dirty="0" smtClean="0"/>
              <a:t>       </a:t>
            </a:r>
            <a:r>
              <a:rPr lang="hr-HR" dirty="0" err="1" smtClean="0"/>
              <a:t>Samoprocjena</a:t>
            </a:r>
            <a:r>
              <a:rPr lang="hr-HR" dirty="0" smtClean="0"/>
              <a:t> i </a:t>
            </a:r>
            <a:r>
              <a:rPr lang="hr-HR" dirty="0"/>
              <a:t>razvojni plan škole </a:t>
            </a:r>
          </a:p>
          <a:p>
            <a:r>
              <a:rPr lang="hr-HR" dirty="0"/>
              <a:t> </a:t>
            </a:r>
            <a:r>
              <a:rPr lang="hr-HR" dirty="0" smtClean="0"/>
              <a:t>      Upravljanje </a:t>
            </a:r>
            <a:r>
              <a:rPr lang="hr-HR" dirty="0"/>
              <a:t>školom i operativni organizacijski program</a:t>
            </a:r>
          </a:p>
          <a:p>
            <a:r>
              <a:rPr lang="hr-HR" dirty="0"/>
              <a:t> </a:t>
            </a:r>
            <a:r>
              <a:rPr lang="hr-HR" dirty="0" smtClean="0"/>
              <a:t>       LCP  </a:t>
            </a:r>
            <a:r>
              <a:rPr lang="hr-HR" dirty="0"/>
              <a:t>akcijsko-istraživački plan škole </a:t>
            </a:r>
          </a:p>
        </p:txBody>
      </p:sp>
    </p:spTree>
    <p:extLst>
      <p:ext uri="{BB962C8B-B14F-4D97-AF65-F5344CB8AC3E}">
        <p14:creationId xmlns:p14="http://schemas.microsoft.com/office/powerpoint/2010/main" val="21441738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SADRŽAJ IZVJEŠĆA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>
                <a:solidFill>
                  <a:schemeClr val="bg1"/>
                </a:solidFill>
              </a:rPr>
              <a:t>Sažetak provedenog ispitivanja obuhvaća</a:t>
            </a:r>
            <a:r>
              <a:rPr lang="hr-HR" dirty="0" smtClean="0"/>
              <a:t>:</a:t>
            </a:r>
          </a:p>
          <a:p>
            <a:pPr marL="0" indent="0">
              <a:buNone/>
            </a:pPr>
            <a:r>
              <a:rPr lang="hr-HR" dirty="0" smtClean="0"/>
              <a:t>-Općenito o školi</a:t>
            </a:r>
          </a:p>
          <a:p>
            <a:pPr marL="0" indent="0">
              <a:buNone/>
            </a:pPr>
            <a:r>
              <a:rPr lang="hr-HR" dirty="0" smtClean="0"/>
              <a:t>- Detaljna analiza provedenog anketiranja </a:t>
            </a:r>
          </a:p>
          <a:p>
            <a:pPr marL="0" indent="0">
              <a:buNone/>
            </a:pPr>
            <a:r>
              <a:rPr lang="hr-HR" dirty="0" smtClean="0"/>
              <a:t>-Detaljna analiza provedenog Visual Voices</a:t>
            </a:r>
          </a:p>
          <a:p>
            <a:pPr marL="0" indent="0">
              <a:buNone/>
            </a:pPr>
            <a:r>
              <a:rPr lang="hr-HR" dirty="0" smtClean="0"/>
              <a:t>-Intervjui i rasprave nakon provedene prezentacije </a:t>
            </a:r>
            <a:r>
              <a:rPr lang="hr-HR" dirty="0" err="1" smtClean="0"/>
              <a:t>Visual</a:t>
            </a:r>
            <a:r>
              <a:rPr lang="hr-HR" dirty="0" smtClean="0"/>
              <a:t> </a:t>
            </a:r>
            <a:r>
              <a:rPr lang="hr-HR" dirty="0" err="1" smtClean="0"/>
              <a:t>Vices</a:t>
            </a:r>
            <a:endParaRPr lang="hr-HR" dirty="0" smtClean="0"/>
          </a:p>
          <a:p>
            <a:pPr marL="0" indent="0">
              <a:buNone/>
            </a:pPr>
            <a:r>
              <a:rPr lang="hr-HR" b="1" dirty="0" smtClean="0">
                <a:solidFill>
                  <a:schemeClr val="bg1"/>
                </a:solidFill>
              </a:rPr>
              <a:t>CJELOVITO EVALUACIJSKO IZVJEŠĆE</a:t>
            </a:r>
            <a:endParaRPr lang="hr-H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1859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CJELOVITO EVALUACIJSKO </a:t>
            </a:r>
            <a:r>
              <a:rPr lang="hr-HR" dirty="0" smtClean="0"/>
              <a:t>IZVJEŠĆE</a:t>
            </a:r>
            <a:br>
              <a:rPr lang="hr-HR" dirty="0" smtClean="0"/>
            </a:br>
            <a:r>
              <a:rPr lang="hr-HR" dirty="0" smtClean="0"/>
              <a:t>- sadržava slijedeće komponente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dirty="0" smtClean="0"/>
              <a:t>OPĆENITO</a:t>
            </a:r>
          </a:p>
          <a:p>
            <a:r>
              <a:rPr lang="hr-HR" dirty="0" smtClean="0"/>
              <a:t>Lokalitet škole</a:t>
            </a:r>
          </a:p>
          <a:p>
            <a:r>
              <a:rPr lang="hr-HR" dirty="0" smtClean="0"/>
              <a:t>Značajke škole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 smtClean="0"/>
              <a:t>PRIORITETI LEARNING COMMUNICATION FOR PEACE</a:t>
            </a:r>
          </a:p>
          <a:p>
            <a:pPr marL="0" indent="0">
              <a:buNone/>
            </a:pPr>
            <a:r>
              <a:rPr lang="hr-HR" dirty="0" smtClean="0"/>
              <a:t>„</a:t>
            </a:r>
            <a:r>
              <a:rPr lang="vi-VN" dirty="0"/>
              <a:t>Provedeno istraživanje za konačan cilj ima ,,promicanje procesa izgradnje boljih odnosa između sudionika u obrazovnom procesu kao i jačanje odnosa s lokalnom zajednicom’’. Škola se također upustila u participativnu samoprocjenu u svibnju 2017. s ciljem utvrđivanja ciljeva za razvoj tijekom školske godine 2017./2018.  Učenici i učitelji utvrdili su sljedeće prioritete za razvoj</a:t>
            </a:r>
            <a:r>
              <a:rPr lang="vi-VN" dirty="0" smtClean="0"/>
              <a:t>:</a:t>
            </a:r>
            <a:r>
              <a:rPr lang="hr-HR" dirty="0" smtClean="0"/>
              <a:t>…”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901950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PRIORITETI LEARNING </a:t>
            </a:r>
            <a:r>
              <a:rPr lang="en-US" dirty="0" smtClean="0"/>
              <a:t>COMMUNI</a:t>
            </a:r>
            <a:r>
              <a:rPr lang="hr-HR" dirty="0" smtClean="0"/>
              <a:t>CATION</a:t>
            </a:r>
            <a:r>
              <a:rPr lang="en-US" dirty="0" smtClean="0"/>
              <a:t> </a:t>
            </a:r>
            <a:r>
              <a:rPr lang="en-US" dirty="0"/>
              <a:t>FOR PEACE</a:t>
            </a:r>
            <a:br>
              <a:rPr lang="en-US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hr-HR" sz="2000" dirty="0">
                <a:solidFill>
                  <a:schemeClr val="tx1"/>
                </a:solidFill>
              </a:rPr>
              <a:t> </a:t>
            </a:r>
            <a:r>
              <a:rPr lang="hr-HR" sz="2000" dirty="0" smtClean="0">
                <a:solidFill>
                  <a:schemeClr val="tx1"/>
                </a:solidFill>
              </a:rPr>
              <a:t>Pitanja glede sigurnosti u školi</a:t>
            </a:r>
          </a:p>
          <a:p>
            <a:pPr marL="0" indent="0">
              <a:buNone/>
            </a:pPr>
            <a:r>
              <a:rPr lang="hr-HR" sz="2000" dirty="0" smtClean="0">
                <a:solidFill>
                  <a:schemeClr val="tx1"/>
                </a:solidFill>
              </a:rPr>
              <a:t>     - „ preventivni programi dizajnirani su na smanje rizičnih faktora te jačaju faktore zaštite, organizirani su na tri razine”… ( str. 5 )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sz="2000" dirty="0">
                <a:solidFill>
                  <a:schemeClr val="tx1"/>
                </a:solidFill>
              </a:rPr>
              <a:t> </a:t>
            </a:r>
            <a:r>
              <a:rPr lang="hr-HR" sz="2000" dirty="0" smtClean="0">
                <a:solidFill>
                  <a:schemeClr val="tx1"/>
                </a:solidFill>
              </a:rPr>
              <a:t>Pitanja glede jednakosti u školi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sz="2000" dirty="0">
                <a:solidFill>
                  <a:schemeClr val="tx1"/>
                </a:solidFill>
              </a:rPr>
              <a:t> </a:t>
            </a:r>
            <a:r>
              <a:rPr lang="hr-HR" sz="2000" dirty="0" smtClean="0">
                <a:solidFill>
                  <a:schemeClr val="tx1"/>
                </a:solidFill>
              </a:rPr>
              <a:t>Pitanja glede pripadnosti i uzajamnog razumijevanja u školi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sz="2000" dirty="0">
                <a:solidFill>
                  <a:schemeClr val="tx1"/>
                </a:solidFill>
              </a:rPr>
              <a:t> </a:t>
            </a:r>
            <a:r>
              <a:rPr lang="hr-HR" sz="2000" dirty="0" smtClean="0">
                <a:solidFill>
                  <a:schemeClr val="tx1"/>
                </a:solidFill>
              </a:rPr>
              <a:t>Pitanja glede predstavljanja i izražavanja mišljenja u školi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sz="2000" dirty="0" smtClean="0">
                <a:solidFill>
                  <a:schemeClr val="tx1"/>
                </a:solidFill>
              </a:rPr>
              <a:t>Pitanja glede razrješavanja sukoba i mirotvorstva u školi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sz="2000" dirty="0" smtClean="0">
                <a:solidFill>
                  <a:schemeClr val="tx1"/>
                </a:solidFill>
              </a:rPr>
              <a:t>Ideje/ planovi za projekt </a:t>
            </a:r>
            <a:r>
              <a:rPr lang="en-US" sz="2000" dirty="0"/>
              <a:t>LEARNING </a:t>
            </a:r>
            <a:r>
              <a:rPr lang="en-US" sz="2000" dirty="0" smtClean="0"/>
              <a:t>COMMUNI</a:t>
            </a:r>
            <a:r>
              <a:rPr lang="hr-HR" sz="2000" dirty="0" smtClean="0"/>
              <a:t>CATION</a:t>
            </a:r>
            <a:r>
              <a:rPr lang="en-US" sz="2000" dirty="0" smtClean="0"/>
              <a:t> </a:t>
            </a:r>
            <a:r>
              <a:rPr lang="en-US" sz="2000" dirty="0"/>
              <a:t>FOR </a:t>
            </a:r>
            <a:r>
              <a:rPr lang="en-US" sz="2000" dirty="0" smtClean="0"/>
              <a:t>PEACE</a:t>
            </a:r>
            <a:endParaRPr lang="hr-HR" sz="2000" dirty="0" smtClean="0"/>
          </a:p>
          <a:p>
            <a:pPr marL="0" indent="0">
              <a:buNone/>
            </a:pPr>
            <a:r>
              <a:rPr lang="en-US" sz="2000" dirty="0"/>
              <a:t/>
            </a:r>
            <a:br>
              <a:rPr lang="en-US" sz="2000" dirty="0"/>
            </a:br>
            <a:endParaRPr lang="hr-HR" sz="2000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hr-HR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hr-HR" sz="2000" dirty="0" smtClean="0"/>
              <a:t>- 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2923061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VISUAL VOICES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Metodologija vizualnih glasova koji svojom procesnom dinamikom omogućuje  ljudima </a:t>
            </a:r>
          </a:p>
          <a:p>
            <a:pPr marL="0" indent="0">
              <a:buNone/>
            </a:pPr>
            <a:r>
              <a:rPr lang="hr-HR" dirty="0" smtClean="0"/>
              <a:t>( naročito žrtvama nasilja) da podijele svoje strahove u pozitivnoj atmosferi s ciljem vraćanja povjerenja te podizanja samopouzdanja i samopoštovanja u zajednici.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56330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dirty="0" smtClean="0"/>
              <a:t>Hvala na pažnji! </a:t>
            </a:r>
          </a:p>
          <a:p>
            <a:pPr algn="ctr"/>
            <a:endParaRPr lang="hr-HR" dirty="0"/>
          </a:p>
          <a:p>
            <a:pPr algn="ctr"/>
            <a:endParaRPr lang="hr-HR" dirty="0" smtClean="0"/>
          </a:p>
          <a:p>
            <a:pPr marL="0" indent="0" algn="ctr">
              <a:buNone/>
            </a:pPr>
            <a:r>
              <a:rPr lang="hr-HR" dirty="0" smtClean="0"/>
              <a:t>Ugodan ostatak dana!</a:t>
            </a:r>
          </a:p>
          <a:p>
            <a:endParaRPr lang="hr-HR" dirty="0"/>
          </a:p>
          <a:p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49137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458115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Što je preventivni program?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412776"/>
            <a:ext cx="8280920" cy="44644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ŠTO NAM JE POZNATO?!</a:t>
            </a: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Postoji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niz znanstvenih definicija</a:t>
            </a: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Prevencijskoj znanosti – mentalno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zdravlje</a:t>
            </a: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Prevencija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rizični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zaštitni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čimbenici</a:t>
            </a: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Univerzalna,selektivna i indicirana prevencija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ŠTO JE NEJASNO?!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Jesu li samo programi –prevencija?</a:t>
            </a: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Jesu li aktivnosti – prevencija?</a:t>
            </a: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2841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SVRHA PREVENCIJE I PREVENTIVNIH PROGRAMA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18872" y="2336872"/>
            <a:ext cx="3915137" cy="4521127"/>
          </a:xfrm>
        </p:spPr>
        <p:txBody>
          <a:bodyPr>
            <a:normAutofit fontScale="62500" lnSpcReduction="20000"/>
          </a:bodyPr>
          <a:lstStyle/>
          <a:p>
            <a:r>
              <a:rPr lang="vi-VN" dirty="0" smtClean="0">
                <a:latin typeface="+mj-lt"/>
              </a:rPr>
              <a:t>Prevencija </a:t>
            </a:r>
            <a:r>
              <a:rPr lang="vi-VN" dirty="0">
                <a:latin typeface="+mj-lt"/>
              </a:rPr>
              <a:t>rizičnih ponašanja i poremećaja u ponašanju djece i mladih.</a:t>
            </a:r>
          </a:p>
          <a:p>
            <a:r>
              <a:rPr lang="vi-VN" dirty="0" smtClean="0">
                <a:latin typeface="+mj-lt"/>
              </a:rPr>
              <a:t>Razvoj </a:t>
            </a:r>
            <a:r>
              <a:rPr lang="vi-VN" dirty="0">
                <a:latin typeface="+mj-lt"/>
              </a:rPr>
              <a:t>emocionalnih i socijalnih (životnih) vještina te zdrav razvoj učenika.</a:t>
            </a:r>
          </a:p>
          <a:p>
            <a:endParaRPr lang="vi-VN" dirty="0">
              <a:latin typeface="+mj-lt"/>
            </a:endParaRPr>
          </a:p>
          <a:p>
            <a:pPr marL="0" indent="0">
              <a:buNone/>
            </a:pPr>
            <a:r>
              <a:rPr lang="hr-HR" dirty="0" smtClean="0">
                <a:latin typeface="+mj-lt"/>
              </a:rPr>
              <a:t> </a:t>
            </a:r>
            <a:r>
              <a:rPr lang="vi-VN" dirty="0" smtClean="0">
                <a:latin typeface="+mj-lt"/>
              </a:rPr>
              <a:t>NAČELA:</a:t>
            </a:r>
            <a:endParaRPr lang="hr-HR" dirty="0" smtClean="0">
              <a:latin typeface="+mj-lt"/>
            </a:endParaRPr>
          </a:p>
          <a:p>
            <a:pPr marL="0" indent="0">
              <a:buNone/>
            </a:pPr>
            <a:endParaRPr lang="vi-VN" dirty="0">
              <a:latin typeface="+mj-lt"/>
            </a:endParaRPr>
          </a:p>
          <a:p>
            <a:r>
              <a:rPr lang="vi-VN" sz="2900" dirty="0" smtClean="0">
                <a:latin typeface="+mj-lt"/>
              </a:rPr>
              <a:t>Rizično </a:t>
            </a:r>
            <a:r>
              <a:rPr lang="vi-VN" sz="2900" dirty="0">
                <a:latin typeface="+mj-lt"/>
              </a:rPr>
              <a:t>ponašanje i poremećaji u ponašanju su znak da dijete treba dodatnu podršku</a:t>
            </a:r>
            <a:r>
              <a:rPr lang="vi-VN" sz="2900" dirty="0" smtClean="0">
                <a:latin typeface="+mj-lt"/>
              </a:rPr>
              <a:t>.</a:t>
            </a:r>
            <a:endParaRPr lang="hr-HR" sz="2900" dirty="0" smtClean="0">
              <a:latin typeface="+mj-lt"/>
            </a:endParaRPr>
          </a:p>
          <a:p>
            <a:r>
              <a:rPr lang="hr-HR" sz="2900" dirty="0" smtClean="0">
                <a:latin typeface="+mj-lt"/>
              </a:rPr>
              <a:t>Naučiti dijete životnim vještinama</a:t>
            </a:r>
            <a:endParaRPr lang="vi-VN" sz="2900" dirty="0">
              <a:latin typeface="+mj-lt"/>
            </a:endParaRPr>
          </a:p>
          <a:p>
            <a:r>
              <a:rPr lang="vi-VN" sz="2900" dirty="0">
                <a:latin typeface="+mj-lt"/>
              </a:rPr>
              <a:t>Suradnja škole i roditelja.</a:t>
            </a:r>
          </a:p>
          <a:p>
            <a:r>
              <a:rPr lang="vi-VN" sz="2900" dirty="0">
                <a:latin typeface="+mj-lt"/>
              </a:rPr>
              <a:t>Suradnja svih sudionika zajednice u podršci djeci i mladima.</a:t>
            </a:r>
          </a:p>
          <a:p>
            <a:endParaRPr lang="vi-VN" dirty="0"/>
          </a:p>
          <a:p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983480" y="3157728"/>
            <a:ext cx="3788716" cy="257119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vi-VN" dirty="0"/>
              <a:t>OČEKIVAN</a:t>
            </a:r>
            <a:r>
              <a:rPr lang="hr-HR" dirty="0"/>
              <a:t>j</a:t>
            </a:r>
            <a:r>
              <a:rPr lang="vi-VN" dirty="0"/>
              <a:t>A ODGOJNO-OBRAZOVN</a:t>
            </a:r>
            <a:r>
              <a:rPr lang="hr-HR" dirty="0"/>
              <a:t>IH</a:t>
            </a:r>
            <a:r>
              <a:rPr lang="vi-VN" dirty="0"/>
              <a:t> POSTIGNUĆA:</a:t>
            </a:r>
            <a:endParaRPr lang="hr-HR" dirty="0"/>
          </a:p>
          <a:p>
            <a:pPr marL="0" indent="0">
              <a:buNone/>
            </a:pPr>
            <a:r>
              <a:rPr lang="vi-VN" dirty="0"/>
              <a:t> </a:t>
            </a:r>
          </a:p>
          <a:p>
            <a:r>
              <a:rPr lang="vi-VN" dirty="0"/>
              <a:t>Zdrav razvoj </a:t>
            </a:r>
            <a:r>
              <a:rPr lang="vi-VN" dirty="0" smtClean="0"/>
              <a:t>učenika</a:t>
            </a:r>
            <a:endParaRPr lang="vi-VN" dirty="0"/>
          </a:p>
          <a:p>
            <a:r>
              <a:rPr lang="hr-HR" dirty="0" smtClean="0"/>
              <a:t>S</a:t>
            </a:r>
            <a:r>
              <a:rPr lang="vi-VN" dirty="0" smtClean="0"/>
              <a:t>uradnja </a:t>
            </a:r>
            <a:r>
              <a:rPr lang="vi-VN" dirty="0"/>
              <a:t>i nenasilje među učenicima</a:t>
            </a:r>
          </a:p>
          <a:p>
            <a:r>
              <a:rPr lang="hr-HR" dirty="0" smtClean="0"/>
              <a:t>P</a:t>
            </a:r>
            <a:r>
              <a:rPr lang="vi-VN" dirty="0" smtClean="0"/>
              <a:t>revencija ovisnosti</a:t>
            </a:r>
            <a:endParaRPr lang="vi-VN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146717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Temelji prevencije stječu se u: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2060848"/>
            <a:ext cx="8633759" cy="4521127"/>
          </a:xfrm>
        </p:spPr>
        <p:txBody>
          <a:bodyPr>
            <a:normAutofit fontScale="92500"/>
          </a:bodyPr>
          <a:lstStyle/>
          <a:p>
            <a:r>
              <a:rPr lang="hr-HR" sz="3200" b="1" dirty="0" smtClean="0"/>
              <a:t>Obitelji</a:t>
            </a:r>
          </a:p>
          <a:p>
            <a:pPr lvl="1"/>
            <a:r>
              <a:rPr lang="hr-HR" sz="2800" dirty="0"/>
              <a:t>o</a:t>
            </a:r>
            <a:r>
              <a:rPr lang="hr-HR" sz="2800" dirty="0" smtClean="0"/>
              <a:t>snove </a:t>
            </a:r>
            <a:r>
              <a:rPr lang="hr-HR" sz="2800" dirty="0"/>
              <a:t>komunikacijskih vještina, naučena osnovna pravila ponašanja, pravilna prehrana, važnost kretanja</a:t>
            </a:r>
          </a:p>
          <a:p>
            <a:r>
              <a:rPr lang="hr-HR" sz="3200" b="1" dirty="0" smtClean="0"/>
              <a:t>Odgojno –obrazovnim ustanovama</a:t>
            </a:r>
          </a:p>
          <a:p>
            <a:pPr lvl="1"/>
            <a:r>
              <a:rPr lang="hr-HR" sz="2800" dirty="0" smtClean="0"/>
              <a:t>socijalizacija </a:t>
            </a:r>
            <a:r>
              <a:rPr lang="hr-HR" sz="2800" dirty="0"/>
              <a:t>učenika, tolerantnost  na različitosti, građenje međusobnih odnosa, zdrav život</a:t>
            </a:r>
            <a:endParaRPr lang="hr-HR" sz="2800" dirty="0" smtClean="0"/>
          </a:p>
          <a:p>
            <a:r>
              <a:rPr lang="hr-HR" sz="3200" b="1" dirty="0" smtClean="0"/>
              <a:t>Društvu</a:t>
            </a:r>
          </a:p>
          <a:p>
            <a:pPr lvl="1"/>
            <a:r>
              <a:rPr lang="hr-HR" sz="2800" dirty="0" smtClean="0"/>
              <a:t>Angažman lokalne zajednice, zapošljavanje</a:t>
            </a:r>
            <a:r>
              <a:rPr lang="hr-HR" sz="2800" dirty="0"/>
              <a:t>, kvalitetno organizirano slobodno vrijeme</a:t>
            </a:r>
          </a:p>
        </p:txBody>
      </p:sp>
    </p:spTree>
    <p:extLst>
      <p:ext uri="{BB962C8B-B14F-4D97-AF65-F5344CB8AC3E}">
        <p14:creationId xmlns:p14="http://schemas.microsoft.com/office/powerpoint/2010/main" val="7560004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458115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Današnja iskustva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772816"/>
            <a:ext cx="7210396" cy="4680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3200" dirty="0" smtClean="0"/>
              <a:t>Preventivni programi </a:t>
            </a:r>
          </a:p>
          <a:p>
            <a:pPr lvl="1"/>
            <a:r>
              <a:rPr lang="hr-HR" sz="2800" dirty="0" smtClean="0"/>
              <a:t>Programi </a:t>
            </a:r>
            <a:r>
              <a:rPr lang="hr-HR" sz="2800" dirty="0"/>
              <a:t>za sprečavanje </a:t>
            </a:r>
            <a:r>
              <a:rPr lang="hr-HR" sz="2800" dirty="0" smtClean="0"/>
              <a:t>ovisnosti</a:t>
            </a:r>
          </a:p>
          <a:p>
            <a:pPr lvl="1"/>
            <a:r>
              <a:rPr lang="hr-HR" sz="2800" dirty="0" smtClean="0"/>
              <a:t>Programi </a:t>
            </a:r>
            <a:r>
              <a:rPr lang="hr-HR" sz="2800" dirty="0"/>
              <a:t>za prepoznavanje i sprečavanje  </a:t>
            </a:r>
            <a:r>
              <a:rPr lang="hr-HR" sz="2800" dirty="0" smtClean="0"/>
              <a:t>nasilja</a:t>
            </a:r>
          </a:p>
          <a:p>
            <a:pPr lvl="1"/>
            <a:r>
              <a:rPr lang="hr-HR" sz="2800" dirty="0" smtClean="0"/>
              <a:t>Programi </a:t>
            </a:r>
            <a:r>
              <a:rPr lang="hr-HR" sz="2800" dirty="0"/>
              <a:t>za razvoj životnih vještina i </a:t>
            </a:r>
            <a:r>
              <a:rPr lang="hr-HR" sz="2800" dirty="0" smtClean="0"/>
              <a:t>zdravlja</a:t>
            </a:r>
          </a:p>
          <a:p>
            <a:pPr lvl="1"/>
            <a:r>
              <a:rPr lang="hr-HR" sz="2800" dirty="0" smtClean="0"/>
              <a:t>Programi </a:t>
            </a:r>
            <a:r>
              <a:rPr lang="hr-HR" sz="2800" dirty="0"/>
              <a:t>za sprečavanje školskog </a:t>
            </a:r>
            <a:r>
              <a:rPr lang="hr-HR" sz="2800" dirty="0" smtClean="0"/>
              <a:t>neuspjeha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357137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KAKO DOĆI DO  PODATAKA O UČINKOVITOSTI PREVENTIVNIH PROGRAMA?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457200" indent="-457200">
              <a:buAutoNum type="arabicPeriod"/>
            </a:pPr>
            <a:r>
              <a:rPr lang="hr-HR" dirty="0" smtClean="0"/>
              <a:t>Analizom ispitivanja</a:t>
            </a:r>
            <a:r>
              <a:rPr lang="hr-H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hr-HR" dirty="0" smtClean="0"/>
              <a:t>unutarnjih procesa u školi</a:t>
            </a:r>
          </a:p>
          <a:p>
            <a:pPr marL="457200" indent="-457200">
              <a:buAutoNum type="arabicPeriod"/>
            </a:pPr>
            <a:r>
              <a:rPr lang="hr-HR" dirty="0"/>
              <a:t>Analizom ispitivanja </a:t>
            </a:r>
            <a:r>
              <a:rPr lang="hr-H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hr-HR" dirty="0"/>
              <a:t>vezanih uz pojedine teme  o odgoju  i obrazovanju  </a:t>
            </a:r>
            <a:r>
              <a:rPr lang="hr-HR" dirty="0" smtClean="0"/>
              <a:t>učenika</a:t>
            </a:r>
          </a:p>
          <a:p>
            <a:pPr marL="457200" indent="-457200">
              <a:buAutoNum type="arabicPeriod"/>
            </a:pPr>
            <a:r>
              <a:rPr lang="hr-HR" dirty="0" smtClean="0"/>
              <a:t>Vanjskim vrednovanjem  odgojno </a:t>
            </a:r>
            <a:r>
              <a:rPr lang="hr-HR" dirty="0"/>
              <a:t>–obrazovnog procesa </a:t>
            </a:r>
          </a:p>
          <a:p>
            <a:pPr marL="0" indent="0">
              <a:buNone/>
            </a:pPr>
            <a:endParaRPr lang="hr-HR" dirty="0" smtClean="0"/>
          </a:p>
          <a:p>
            <a:pPr marL="457200" indent="-457200">
              <a:buAutoNum type="arabicPeriod"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905718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458115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>KAKO DOĆI DO  PODATAKA O UČINKOVITOSTI PREVENTIVNIH PROGRAMA?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99592" y="2132856"/>
            <a:ext cx="7210396" cy="43687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dirty="0" smtClean="0"/>
              <a:t> </a:t>
            </a:r>
            <a:r>
              <a:rPr lang="hr-HR" sz="2800" b="1" dirty="0" smtClean="0"/>
              <a:t>Analizom ispitivanja </a:t>
            </a:r>
          </a:p>
          <a:p>
            <a:pPr marL="0" indent="0" algn="ctr">
              <a:buNone/>
            </a:pPr>
            <a:r>
              <a:rPr lang="hr-HR" sz="2800" b="1" dirty="0" smtClean="0"/>
              <a:t>unutrašnjih procesa u </a:t>
            </a:r>
            <a:r>
              <a:rPr lang="hr-HR" sz="2800" b="1" dirty="0" smtClean="0"/>
              <a:t>školi</a:t>
            </a:r>
            <a:endParaRPr lang="hr-HR" sz="2800" b="1" dirty="0" smtClean="0"/>
          </a:p>
          <a:p>
            <a:pPr marL="0" indent="0">
              <a:buNone/>
            </a:pPr>
            <a:r>
              <a:rPr lang="hr-HR" dirty="0" smtClean="0"/>
              <a:t>     - ispitati  učenike o pojedinim temama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- ispitati učitelje o unapređenju odgojno –obrazovnog procesa – </a:t>
            </a:r>
            <a:r>
              <a:rPr lang="hr-HR" dirty="0" smtClean="0"/>
              <a:t>nastava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-  ispitati pomoćno –tehničko osoblje  vezano uz ponašanja učenika, komunikaciju te načine rješavanja sukoba između učenika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165052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458115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/>
              <a:t>KAKO DOĆI DO  PODATAKA O UČINKOVITOSTI PREVENTIVNIH PROGRAMA?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2800" b="1" dirty="0"/>
              <a:t>Analizom ispitivanja </a:t>
            </a:r>
          </a:p>
          <a:p>
            <a:pPr marL="0" indent="0" algn="ctr">
              <a:buNone/>
            </a:pPr>
            <a:r>
              <a:rPr lang="hr-HR" sz="2800" b="1" dirty="0" smtClean="0"/>
              <a:t>vanjskih </a:t>
            </a:r>
            <a:r>
              <a:rPr lang="hr-HR" sz="2800" b="1" dirty="0"/>
              <a:t>procesa </a:t>
            </a:r>
            <a:r>
              <a:rPr lang="hr-HR" sz="2800" b="1" dirty="0" smtClean="0"/>
              <a:t>vezanih uz pojedine teme  o odgoju  i obrazovanju  </a:t>
            </a:r>
            <a:r>
              <a:rPr lang="hr-HR" sz="2800" b="1" dirty="0" smtClean="0"/>
              <a:t>učenika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-ispitati roditelje o raznim temama vezano uz odgojno –obrazovne procese u svom domu.</a:t>
            </a:r>
          </a:p>
          <a:p>
            <a:pPr marL="0" indent="0">
              <a:buNone/>
            </a:pPr>
            <a:r>
              <a:rPr lang="hr-HR" dirty="0" smtClean="0"/>
              <a:t>- Ispitati trenere/voditelje/ instruktore… vezano uz odgojno-obrazovni proces učenika u slobodno vrijeme.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16079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458115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/>
              <a:t>KAKO DOĆI DO  PODATAKA O UČINKOVITOSTI PREVENTIVNIH PROGRAMA?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87624" y="2060848"/>
            <a:ext cx="7210396" cy="4044455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hr-HR" sz="3200" b="1" dirty="0" smtClean="0"/>
              <a:t>Vanjsko vrednovanje  </a:t>
            </a:r>
          </a:p>
          <a:p>
            <a:pPr marL="0" indent="0" algn="ctr">
              <a:buNone/>
            </a:pPr>
            <a:r>
              <a:rPr lang="hr-HR" sz="3200" b="1" dirty="0" smtClean="0"/>
              <a:t>odgojno –obrazovnog procesa </a:t>
            </a:r>
          </a:p>
          <a:p>
            <a:pPr marL="0" indent="0" algn="ctr">
              <a:buNone/>
            </a:pPr>
            <a:r>
              <a:rPr lang="hr-HR" sz="3200" b="1" dirty="0" smtClean="0"/>
              <a:t>( kako proces  vide ostali subjekti van odgojno –obrazovnog procesa  škole)</a:t>
            </a:r>
            <a:endParaRPr lang="hr-HR" sz="3200" b="1" dirty="0"/>
          </a:p>
          <a:p>
            <a:pPr marL="0" indent="0" algn="ctr">
              <a:buNone/>
            </a:pPr>
            <a:endParaRPr lang="hr-HR" sz="3200" b="1" dirty="0" smtClean="0"/>
          </a:p>
          <a:p>
            <a:pPr marL="0" indent="0">
              <a:buNone/>
            </a:pPr>
            <a:r>
              <a:rPr lang="hr-HR" dirty="0" smtClean="0"/>
              <a:t>- Analiza  suradnje  s lokalnom zajednicom</a:t>
            </a:r>
          </a:p>
          <a:p>
            <a:pPr>
              <a:buFontTx/>
              <a:buChar char="-"/>
            </a:pPr>
            <a:r>
              <a:rPr lang="hr-HR" dirty="0" smtClean="0"/>
              <a:t>Analiza / usporedba dobivenih rezultata ( unutarnjim ispitivanjem ) sa rezultatima na županijskom i nacionalnom nivou</a:t>
            </a:r>
          </a:p>
          <a:p>
            <a:pPr>
              <a:buFontTx/>
              <a:buChar char="-"/>
            </a:pPr>
            <a:r>
              <a:rPr lang="hr-HR" dirty="0"/>
              <a:t>K</a:t>
            </a:r>
            <a:r>
              <a:rPr lang="hr-HR" dirty="0" smtClean="0"/>
              <a:t>ritički prijatelj</a:t>
            </a:r>
          </a:p>
          <a:p>
            <a:pPr>
              <a:buFontTx/>
              <a:buChar char="-"/>
            </a:pPr>
            <a:r>
              <a:rPr lang="hr-HR" dirty="0" smtClean="0"/>
              <a:t>Nacionalno vrednovanje ostvarenih rezultata</a:t>
            </a:r>
          </a:p>
          <a:p>
            <a:pPr>
              <a:buFontTx/>
              <a:buChar char="-"/>
            </a:pPr>
            <a:r>
              <a:rPr lang="hr-HR" dirty="0" smtClean="0"/>
              <a:t>Partneri po projektu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323400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2972</Template>
  <TotalTime>235</TotalTime>
  <Words>730</Words>
  <Application>Microsoft Office PowerPoint</Application>
  <PresentationFormat>Prikaz na zaslonu (4:3)</PresentationFormat>
  <Paragraphs>129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0" baseType="lpstr">
      <vt:lpstr>Tema sustava Office</vt:lpstr>
      <vt:lpstr>  VANJSKO VREDNOVANJE PREVENTIVNIH PROGRAMA - iskustva i praksa -</vt:lpstr>
      <vt:lpstr>Što je preventivni program?</vt:lpstr>
      <vt:lpstr> SVRHA PREVENCIJE I PREVENTIVNIH PROGRAMA </vt:lpstr>
      <vt:lpstr>Temelji prevencije stječu se u:</vt:lpstr>
      <vt:lpstr>Današnja iskustva</vt:lpstr>
      <vt:lpstr>KAKO DOĆI DO  PODATAKA O UČINKOVITOSTI PREVENTIVNIH PROGRAMA?</vt:lpstr>
      <vt:lpstr>KAKO DOĆI DO  PODATAKA O UČINKOVITOSTI PREVENTIVNIH PROGRAMA?</vt:lpstr>
      <vt:lpstr>KAKO DOĆI DO  PODATAKA O UČINKOVITOSTI PREVENTIVNIH PROGRAMA?</vt:lpstr>
      <vt:lpstr>KAKO DOĆI DO  PODATAKA O UČINKOVITOSTI PREVENTIVNIH PROGRAMA?</vt:lpstr>
      <vt:lpstr>Vanjsko vrednovanje   partnera u projektu</vt:lpstr>
      <vt:lpstr>Vanjsko vrednovanje   partnera u projektu</vt:lpstr>
      <vt:lpstr>PowerPointova prezentacija</vt:lpstr>
      <vt:lpstr>Metode ispitivanja</vt:lpstr>
      <vt:lpstr>Metode ispitivanja</vt:lpstr>
      <vt:lpstr>SADRŽAJ IZVJEŠĆA</vt:lpstr>
      <vt:lpstr>CJELOVITO EVALUACIJSKO IZVJEŠĆE - sadržava slijedeće komponente </vt:lpstr>
      <vt:lpstr>PRIORITETI LEARNING COMMUNICATION FOR PEACE </vt:lpstr>
      <vt:lpstr>VISUAL VOICES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PC</dc:creator>
  <cp:lastModifiedBy>PC</cp:lastModifiedBy>
  <cp:revision>26</cp:revision>
  <dcterms:created xsi:type="dcterms:W3CDTF">2018-05-08T09:23:24Z</dcterms:created>
  <dcterms:modified xsi:type="dcterms:W3CDTF">2018-09-30T15:03:00Z</dcterms:modified>
</cp:coreProperties>
</file>