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8" r:id="rId2"/>
    <p:sldId id="1520" r:id="rId3"/>
    <p:sldId id="1524" r:id="rId4"/>
    <p:sldId id="1525" r:id="rId5"/>
    <p:sldId id="1526" r:id="rId6"/>
    <p:sldId id="1527" r:id="rId7"/>
    <p:sldId id="1528" r:id="rId8"/>
    <p:sldId id="1529" r:id="rId9"/>
    <p:sldId id="1530" r:id="rId10"/>
    <p:sldId id="1531" r:id="rId11"/>
    <p:sldId id="1532" r:id="rId12"/>
    <p:sldId id="1533" r:id="rId13"/>
    <p:sldId id="153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4" autoAdjust="0"/>
  </p:normalViewPr>
  <p:slideViewPr>
    <p:cSldViewPr snapToGrid="0">
      <p:cViewPr varScale="1">
        <p:scale>
          <a:sx n="65" d="100"/>
          <a:sy n="65" d="100"/>
        </p:scale>
        <p:origin x="13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E5F94-5B6C-4086-8691-3C12D1D9406E}" type="datetimeFigureOut">
              <a:rPr lang="en-GB" smtClean="0"/>
              <a:t>09/06/2023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2039F-FF49-4C1D-8CFF-3D9A17D9A9B3}" type="slidenum">
              <a:rPr lang="en-GB" smtClean="0"/>
              <a:t>‹#›</a:t>
            </a:fld>
            <a:endParaRPr lang="en-GB"/>
          </a:p>
        </p:txBody>
      </p:sp>
    </p:spTree>
    <p:extLst>
      <p:ext uri="{BB962C8B-B14F-4D97-AF65-F5344CB8AC3E}">
        <p14:creationId xmlns:p14="http://schemas.microsoft.com/office/powerpoint/2010/main" val="1609269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74151"/>
                </a:solidFill>
                <a:effectLst/>
                <a:latin typeface="Söhne"/>
              </a:rPr>
              <a:t>This question will help engage the students and get their minds thinking about celebrities and their language skills. It also sets the tone for the upcoming quiz and encourages participation from the students.</a:t>
            </a:r>
            <a:endParaRPr lang="en-GB" dirty="0"/>
          </a:p>
        </p:txBody>
      </p:sp>
      <p:sp>
        <p:nvSpPr>
          <p:cNvPr id="4" name="Slide Number Placeholder 3"/>
          <p:cNvSpPr>
            <a:spLocks noGrp="1"/>
          </p:cNvSpPr>
          <p:nvPr>
            <p:ph type="sldNum" sz="quarter" idx="5"/>
          </p:nvPr>
        </p:nvSpPr>
        <p:spPr/>
        <p:txBody>
          <a:bodyPr/>
          <a:lstStyle/>
          <a:p>
            <a:fld id="{2402039F-FF49-4C1D-8CFF-3D9A17D9A9B3}" type="slidenum">
              <a:rPr lang="en-GB" smtClean="0"/>
              <a:t>1</a:t>
            </a:fld>
            <a:endParaRPr lang="en-GB"/>
          </a:p>
        </p:txBody>
      </p:sp>
    </p:spTree>
    <p:extLst>
      <p:ext uri="{BB962C8B-B14F-4D97-AF65-F5344CB8AC3E}">
        <p14:creationId xmlns:p14="http://schemas.microsoft.com/office/powerpoint/2010/main" val="398362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10</a:t>
            </a:fld>
            <a:endParaRPr lang="en-GB"/>
          </a:p>
        </p:txBody>
      </p:sp>
    </p:spTree>
    <p:extLst>
      <p:ext uri="{BB962C8B-B14F-4D97-AF65-F5344CB8AC3E}">
        <p14:creationId xmlns:p14="http://schemas.microsoft.com/office/powerpoint/2010/main" val="320010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11</a:t>
            </a:fld>
            <a:endParaRPr lang="en-GB"/>
          </a:p>
        </p:txBody>
      </p:sp>
    </p:spTree>
    <p:extLst>
      <p:ext uri="{BB962C8B-B14F-4D97-AF65-F5344CB8AC3E}">
        <p14:creationId xmlns:p14="http://schemas.microsoft.com/office/powerpoint/2010/main" val="430393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12</a:t>
            </a:fld>
            <a:endParaRPr lang="en-GB"/>
          </a:p>
        </p:txBody>
      </p:sp>
    </p:spTree>
    <p:extLst>
      <p:ext uri="{BB962C8B-B14F-4D97-AF65-F5344CB8AC3E}">
        <p14:creationId xmlns:p14="http://schemas.microsoft.com/office/powerpoint/2010/main" val="93569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reflection/ discussion if there’s enough time</a:t>
            </a:r>
          </a:p>
        </p:txBody>
      </p:sp>
      <p:sp>
        <p:nvSpPr>
          <p:cNvPr id="4" name="Slide Number Placeholder 3"/>
          <p:cNvSpPr>
            <a:spLocks noGrp="1"/>
          </p:cNvSpPr>
          <p:nvPr>
            <p:ph type="sldNum" sz="quarter" idx="5"/>
          </p:nvPr>
        </p:nvSpPr>
        <p:spPr/>
        <p:txBody>
          <a:bodyPr/>
          <a:lstStyle/>
          <a:p>
            <a:fld id="{2402039F-FF49-4C1D-8CFF-3D9A17D9A9B3}" type="slidenum">
              <a:rPr lang="en-GB" smtClean="0"/>
              <a:t>13</a:t>
            </a:fld>
            <a:endParaRPr lang="en-GB"/>
          </a:p>
        </p:txBody>
      </p:sp>
    </p:spTree>
    <p:extLst>
      <p:ext uri="{BB962C8B-B14F-4D97-AF65-F5344CB8AC3E}">
        <p14:creationId xmlns:p14="http://schemas.microsoft.com/office/powerpoint/2010/main" val="354936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2</a:t>
            </a:fld>
            <a:endParaRPr lang="en-GB"/>
          </a:p>
        </p:txBody>
      </p:sp>
    </p:spTree>
    <p:extLst>
      <p:ext uri="{BB962C8B-B14F-4D97-AF65-F5344CB8AC3E}">
        <p14:creationId xmlns:p14="http://schemas.microsoft.com/office/powerpoint/2010/main" val="1330912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3</a:t>
            </a:fld>
            <a:endParaRPr lang="en-GB"/>
          </a:p>
        </p:txBody>
      </p:sp>
    </p:spTree>
    <p:extLst>
      <p:ext uri="{BB962C8B-B14F-4D97-AF65-F5344CB8AC3E}">
        <p14:creationId xmlns:p14="http://schemas.microsoft.com/office/powerpoint/2010/main" val="121840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4</a:t>
            </a:fld>
            <a:endParaRPr lang="en-GB"/>
          </a:p>
        </p:txBody>
      </p:sp>
    </p:spTree>
    <p:extLst>
      <p:ext uri="{BB962C8B-B14F-4D97-AF65-F5344CB8AC3E}">
        <p14:creationId xmlns:p14="http://schemas.microsoft.com/office/powerpoint/2010/main" val="374033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5</a:t>
            </a:fld>
            <a:endParaRPr lang="en-GB"/>
          </a:p>
        </p:txBody>
      </p:sp>
    </p:spTree>
    <p:extLst>
      <p:ext uri="{BB962C8B-B14F-4D97-AF65-F5344CB8AC3E}">
        <p14:creationId xmlns:p14="http://schemas.microsoft.com/office/powerpoint/2010/main" val="104451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6</a:t>
            </a:fld>
            <a:endParaRPr lang="en-GB"/>
          </a:p>
        </p:txBody>
      </p:sp>
    </p:spTree>
    <p:extLst>
      <p:ext uri="{BB962C8B-B14F-4D97-AF65-F5344CB8AC3E}">
        <p14:creationId xmlns:p14="http://schemas.microsoft.com/office/powerpoint/2010/main" val="416423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7</a:t>
            </a:fld>
            <a:endParaRPr lang="en-GB"/>
          </a:p>
        </p:txBody>
      </p:sp>
    </p:spTree>
    <p:extLst>
      <p:ext uri="{BB962C8B-B14F-4D97-AF65-F5344CB8AC3E}">
        <p14:creationId xmlns:p14="http://schemas.microsoft.com/office/powerpoint/2010/main" val="426544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8</a:t>
            </a:fld>
            <a:endParaRPr lang="en-GB"/>
          </a:p>
        </p:txBody>
      </p:sp>
    </p:spTree>
    <p:extLst>
      <p:ext uri="{BB962C8B-B14F-4D97-AF65-F5344CB8AC3E}">
        <p14:creationId xmlns:p14="http://schemas.microsoft.com/office/powerpoint/2010/main" val="409910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Ideally, include teachers from the school if time using a google form.</a:t>
            </a:r>
          </a:p>
        </p:txBody>
      </p:sp>
      <p:sp>
        <p:nvSpPr>
          <p:cNvPr id="4" name="Slide Number Placeholder 3"/>
          <p:cNvSpPr>
            <a:spLocks noGrp="1"/>
          </p:cNvSpPr>
          <p:nvPr>
            <p:ph type="sldNum" sz="quarter" idx="5"/>
          </p:nvPr>
        </p:nvSpPr>
        <p:spPr/>
        <p:txBody>
          <a:bodyPr/>
          <a:lstStyle/>
          <a:p>
            <a:fld id="{2402039F-FF49-4C1D-8CFF-3D9A17D9A9B3}" type="slidenum">
              <a:rPr lang="en-GB" smtClean="0"/>
              <a:t>9</a:t>
            </a:fld>
            <a:endParaRPr lang="en-GB"/>
          </a:p>
        </p:txBody>
      </p:sp>
    </p:spTree>
    <p:extLst>
      <p:ext uri="{BB962C8B-B14F-4D97-AF65-F5344CB8AC3E}">
        <p14:creationId xmlns:p14="http://schemas.microsoft.com/office/powerpoint/2010/main" val="158693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70EA81-786A-4E77-9124-7584B9FDF550}"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3078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0EA81-786A-4E77-9124-7584B9FDF550}"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22053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0EA81-786A-4E77-9124-7584B9FDF550}"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308819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70EA81-786A-4E77-9124-7584B9FDF550}"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393612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0EA81-786A-4E77-9124-7584B9FDF550}" type="datetimeFigureOut">
              <a:rPr lang="en-GB" smtClean="0"/>
              <a:t>09/06/2023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218262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70EA81-786A-4E77-9124-7584B9FDF550}"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151720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70EA81-786A-4E77-9124-7584B9FDF550}" type="datetimeFigureOut">
              <a:rPr lang="en-GB" smtClean="0"/>
              <a:t>09/06/2023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318428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70EA81-786A-4E77-9124-7584B9FDF550}" type="datetimeFigureOut">
              <a:rPr lang="en-GB" smtClean="0"/>
              <a:t>09/06/2023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265883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70EA81-786A-4E77-9124-7584B9FDF550}" type="datetimeFigureOut">
              <a:rPr lang="en-GB" smtClean="0"/>
              <a:t>09/06/2023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145028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70EA81-786A-4E77-9124-7584B9FDF550}"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806963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70EA81-786A-4E77-9124-7584B9FDF550}" type="datetimeFigureOut">
              <a:rPr lang="en-GB" smtClean="0"/>
              <a:t>09/06/2023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6FA4B3-A8FD-4ED9-8DDA-9FEF2437EC24}" type="slidenum">
              <a:rPr lang="en-GB" smtClean="0"/>
              <a:t>‹#›</a:t>
            </a:fld>
            <a:endParaRPr lang="en-GB"/>
          </a:p>
        </p:txBody>
      </p:sp>
    </p:spTree>
    <p:extLst>
      <p:ext uri="{BB962C8B-B14F-4D97-AF65-F5344CB8AC3E}">
        <p14:creationId xmlns:p14="http://schemas.microsoft.com/office/powerpoint/2010/main" val="323063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0EA81-786A-4E77-9124-7584B9FDF550}" type="datetimeFigureOut">
              <a:rPr lang="en-GB" smtClean="0"/>
              <a:t>09/06/2023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FA4B3-A8FD-4ED9-8DDA-9FEF2437EC24}" type="slidenum">
              <a:rPr lang="en-GB" smtClean="0"/>
              <a:t>‹#›</a:t>
            </a:fld>
            <a:endParaRPr lang="en-GB"/>
          </a:p>
        </p:txBody>
      </p:sp>
    </p:spTree>
    <p:extLst>
      <p:ext uri="{BB962C8B-B14F-4D97-AF65-F5344CB8AC3E}">
        <p14:creationId xmlns:p14="http://schemas.microsoft.com/office/powerpoint/2010/main" val="150298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09A2-BF4E-168D-4E2B-0D79056A417E}"/>
              </a:ext>
            </a:extLst>
          </p:cNvPr>
          <p:cNvSpPr>
            <a:spLocks noGrp="1"/>
          </p:cNvSpPr>
          <p:nvPr>
            <p:ph type="title"/>
          </p:nvPr>
        </p:nvSpPr>
        <p:spPr/>
        <p:txBody>
          <a:bodyPr/>
          <a:lstStyle/>
          <a:p>
            <a:pPr algn="ctr"/>
            <a:r>
              <a:rPr lang="en-GB" b="1" u="sng" dirty="0"/>
              <a:t>European day of languages</a:t>
            </a:r>
          </a:p>
        </p:txBody>
      </p:sp>
      <p:pic>
        <p:nvPicPr>
          <p:cNvPr id="4" name="Picture 3">
            <a:extLst>
              <a:ext uri="{FF2B5EF4-FFF2-40B4-BE49-F238E27FC236}">
                <a16:creationId xmlns:a16="http://schemas.microsoft.com/office/drawing/2014/main" id="{DBC95983-DCFC-D4C1-E04C-6D43F67B4FA4}"/>
              </a:ext>
            </a:extLst>
          </p:cNvPr>
          <p:cNvPicPr>
            <a:picLocks noChangeAspect="1"/>
          </p:cNvPicPr>
          <p:nvPr/>
        </p:nvPicPr>
        <p:blipFill>
          <a:blip r:embed="rId3"/>
          <a:stretch>
            <a:fillRect/>
          </a:stretch>
        </p:blipFill>
        <p:spPr>
          <a:xfrm>
            <a:off x="118441" y="87831"/>
            <a:ext cx="940076" cy="940076"/>
          </a:xfrm>
          <a:prstGeom prst="rect">
            <a:avLst/>
          </a:prstGeom>
        </p:spPr>
      </p:pic>
      <p:sp>
        <p:nvSpPr>
          <p:cNvPr id="8" name="TextBox 7">
            <a:extLst>
              <a:ext uri="{FF2B5EF4-FFF2-40B4-BE49-F238E27FC236}">
                <a16:creationId xmlns:a16="http://schemas.microsoft.com/office/drawing/2014/main" id="{DF231B79-63F2-4ED1-CBAB-3A812A67E8E5}"/>
              </a:ext>
            </a:extLst>
          </p:cNvPr>
          <p:cNvSpPr txBox="1"/>
          <p:nvPr/>
        </p:nvSpPr>
        <p:spPr>
          <a:xfrm>
            <a:off x="331925" y="1573287"/>
            <a:ext cx="8480150" cy="1015663"/>
          </a:xfrm>
          <a:prstGeom prst="rect">
            <a:avLst/>
          </a:prstGeom>
          <a:noFill/>
        </p:spPr>
        <p:txBody>
          <a:bodyPr wrap="square" rtlCol="0">
            <a:spAutoFit/>
          </a:bodyPr>
          <a:lstStyle/>
          <a:p>
            <a:r>
              <a:rPr lang="en-GB" sz="3200" b="1" dirty="0"/>
              <a:t>Do now: </a:t>
            </a:r>
            <a:r>
              <a:rPr lang="en-GB" sz="2800" b="0" i="0" dirty="0">
                <a:effectLst/>
                <a:latin typeface="Söhne"/>
              </a:rPr>
              <a:t>Can you name a celebrity who is fluent in multiple languages?</a:t>
            </a:r>
            <a:endParaRPr lang="en-GB" sz="2400" dirty="0"/>
          </a:p>
        </p:txBody>
      </p:sp>
      <p:pic>
        <p:nvPicPr>
          <p:cNvPr id="10" name="Picture 9">
            <a:extLst>
              <a:ext uri="{FF2B5EF4-FFF2-40B4-BE49-F238E27FC236}">
                <a16:creationId xmlns:a16="http://schemas.microsoft.com/office/drawing/2014/main" id="{06720BC8-643B-67FC-E899-B01C2533D62E}"/>
              </a:ext>
            </a:extLst>
          </p:cNvPr>
          <p:cNvPicPr>
            <a:picLocks noChangeAspect="1"/>
          </p:cNvPicPr>
          <p:nvPr/>
        </p:nvPicPr>
        <p:blipFill>
          <a:blip r:embed="rId4">
            <a:clrChange>
              <a:clrFrom>
                <a:srgbClr val="F8FAFB"/>
              </a:clrFrom>
              <a:clrTo>
                <a:srgbClr val="F8FAFB">
                  <a:alpha val="0"/>
                </a:srgbClr>
              </a:clrTo>
            </a:clrChange>
          </a:blip>
          <a:stretch>
            <a:fillRect/>
          </a:stretch>
        </p:blipFill>
        <p:spPr>
          <a:xfrm>
            <a:off x="2064776" y="2898850"/>
            <a:ext cx="4039060" cy="3903924"/>
          </a:xfrm>
          <a:prstGeom prst="rect">
            <a:avLst/>
          </a:prstGeom>
        </p:spPr>
      </p:pic>
    </p:spTree>
    <p:extLst>
      <p:ext uri="{BB962C8B-B14F-4D97-AF65-F5344CB8AC3E}">
        <p14:creationId xmlns:p14="http://schemas.microsoft.com/office/powerpoint/2010/main" val="325100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72205" y="15267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308795" y="15267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0"/>
            <a:ext cx="1430594" cy="1430594"/>
          </a:xfrm>
          <a:prstGeom prst="rect">
            <a:avLst/>
          </a:prstGeom>
        </p:spPr>
      </p:pic>
      <p:sp>
        <p:nvSpPr>
          <p:cNvPr id="11" name="TextBox 10">
            <a:extLst>
              <a:ext uri="{FF2B5EF4-FFF2-40B4-BE49-F238E27FC236}">
                <a16:creationId xmlns:a16="http://schemas.microsoft.com/office/drawing/2014/main" id="{A46BFA52-93B6-CA10-BBB4-7C5DC1328CF6}"/>
              </a:ext>
            </a:extLst>
          </p:cNvPr>
          <p:cNvSpPr txBox="1"/>
          <p:nvPr/>
        </p:nvSpPr>
        <p:spPr>
          <a:xfrm>
            <a:off x="0" y="1526777"/>
            <a:ext cx="8885289" cy="1938992"/>
          </a:xfrm>
          <a:prstGeom prst="rect">
            <a:avLst/>
          </a:prstGeom>
          <a:noFill/>
        </p:spPr>
        <p:txBody>
          <a:bodyPr wrap="square">
            <a:spAutoFit/>
          </a:bodyPr>
          <a:lstStyle/>
          <a:p>
            <a:pPr algn="ctr"/>
            <a:r>
              <a:rPr lang="en-GB" sz="4000" dirty="0"/>
              <a:t>8. How many languages does </a:t>
            </a:r>
            <a:r>
              <a:rPr lang="en-GB" sz="4000" dirty="0" err="1"/>
              <a:t>Dua</a:t>
            </a:r>
            <a:r>
              <a:rPr lang="en-GB" sz="4000" dirty="0"/>
              <a:t> Lipa speak?</a:t>
            </a:r>
          </a:p>
          <a:p>
            <a:pPr algn="ctr"/>
            <a:r>
              <a:rPr lang="en-GB" sz="4000" dirty="0">
                <a:solidFill>
                  <a:srgbClr val="FF0000"/>
                </a:solidFill>
              </a:rPr>
              <a:t>Answer: 2 (English and Albanian) </a:t>
            </a:r>
          </a:p>
        </p:txBody>
      </p:sp>
      <p:sp>
        <p:nvSpPr>
          <p:cNvPr id="13" name="Rectangle 12">
            <a:extLst>
              <a:ext uri="{FF2B5EF4-FFF2-40B4-BE49-F238E27FC236}">
                <a16:creationId xmlns:a16="http://schemas.microsoft.com/office/drawing/2014/main" id="{0BC1DDB3-7716-0C83-F927-DB20C66D5CAF}"/>
              </a:ext>
            </a:extLst>
          </p:cNvPr>
          <p:cNvSpPr/>
          <p:nvPr/>
        </p:nvSpPr>
        <p:spPr>
          <a:xfrm>
            <a:off x="499295" y="2753914"/>
            <a:ext cx="7486650" cy="71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Dua Lipa Opens Up About Childhood in U.K. and Kosovo">
            <a:extLst>
              <a:ext uri="{FF2B5EF4-FFF2-40B4-BE49-F238E27FC236}">
                <a16:creationId xmlns:a16="http://schemas.microsoft.com/office/drawing/2014/main" id="{E6F3850E-17E6-C148-6D36-216BC2D1D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700" y="3561952"/>
            <a:ext cx="4678599" cy="3122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71898" y="16165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52898" y="16165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0"/>
            <a:ext cx="1327355" cy="1327355"/>
          </a:xfrm>
          <a:prstGeom prst="rect">
            <a:avLst/>
          </a:prstGeom>
        </p:spPr>
      </p:pic>
      <p:sp>
        <p:nvSpPr>
          <p:cNvPr id="13" name="TextBox 12">
            <a:extLst>
              <a:ext uri="{FF2B5EF4-FFF2-40B4-BE49-F238E27FC236}">
                <a16:creationId xmlns:a16="http://schemas.microsoft.com/office/drawing/2014/main" id="{502B525A-F54B-6A2F-E8BB-2877E4AF7297}"/>
              </a:ext>
            </a:extLst>
          </p:cNvPr>
          <p:cNvSpPr txBox="1"/>
          <p:nvPr/>
        </p:nvSpPr>
        <p:spPr>
          <a:xfrm>
            <a:off x="-237204" y="1395618"/>
            <a:ext cx="8957802" cy="3170099"/>
          </a:xfrm>
          <a:prstGeom prst="rect">
            <a:avLst/>
          </a:prstGeom>
          <a:noFill/>
        </p:spPr>
        <p:txBody>
          <a:bodyPr wrap="square">
            <a:spAutoFit/>
          </a:bodyPr>
          <a:lstStyle/>
          <a:p>
            <a:pPr algn="ctr"/>
            <a:r>
              <a:rPr lang="en-GB" sz="4000" dirty="0"/>
              <a:t>9. How many languages does Natalie Portman speak?</a:t>
            </a:r>
          </a:p>
          <a:p>
            <a:pPr algn="ctr"/>
            <a:r>
              <a:rPr lang="en-GB" sz="4000" dirty="0">
                <a:solidFill>
                  <a:srgbClr val="FF0000"/>
                </a:solidFill>
              </a:rPr>
              <a:t>Answer: 6 (English, Hebrew, French, German, Japanese, and Spanish)</a:t>
            </a:r>
          </a:p>
          <a:p>
            <a:pPr algn="ctr"/>
            <a:endParaRPr lang="en-GB" sz="4000" dirty="0"/>
          </a:p>
        </p:txBody>
      </p:sp>
      <p:sp>
        <p:nvSpPr>
          <p:cNvPr id="11" name="Rectangle 10">
            <a:extLst>
              <a:ext uri="{FF2B5EF4-FFF2-40B4-BE49-F238E27FC236}">
                <a16:creationId xmlns:a16="http://schemas.microsoft.com/office/drawing/2014/main" id="{909CE393-C81E-27AE-EB64-582412BC0E68}"/>
              </a:ext>
            </a:extLst>
          </p:cNvPr>
          <p:cNvSpPr/>
          <p:nvPr/>
        </p:nvSpPr>
        <p:spPr>
          <a:xfrm>
            <a:off x="498372" y="2578200"/>
            <a:ext cx="8222226" cy="13494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18" name="Picture 2" descr="Natalie Portman - Rotten Tomatoes">
            <a:extLst>
              <a:ext uri="{FF2B5EF4-FFF2-40B4-BE49-F238E27FC236}">
                <a16:creationId xmlns:a16="http://schemas.microsoft.com/office/drawing/2014/main" id="{C27B644A-5DAA-D51F-E73D-17F6D26094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88" y="3789359"/>
            <a:ext cx="2223320" cy="2964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1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740310" cy="1740310"/>
          </a:xfrm>
          <a:prstGeom prst="rect">
            <a:avLst/>
          </a:prstGeom>
        </p:spPr>
      </p:pic>
      <p:sp>
        <p:nvSpPr>
          <p:cNvPr id="11" name="TextBox 10">
            <a:extLst>
              <a:ext uri="{FF2B5EF4-FFF2-40B4-BE49-F238E27FC236}">
                <a16:creationId xmlns:a16="http://schemas.microsoft.com/office/drawing/2014/main" id="{524EC03A-8F09-BFDB-73B7-1EFFBCFE78EE}"/>
              </a:ext>
            </a:extLst>
          </p:cNvPr>
          <p:cNvSpPr txBox="1"/>
          <p:nvPr/>
        </p:nvSpPr>
        <p:spPr>
          <a:xfrm>
            <a:off x="-131507" y="1724107"/>
            <a:ext cx="9407013" cy="1938992"/>
          </a:xfrm>
          <a:prstGeom prst="rect">
            <a:avLst/>
          </a:prstGeom>
          <a:noFill/>
        </p:spPr>
        <p:txBody>
          <a:bodyPr wrap="square">
            <a:spAutoFit/>
          </a:bodyPr>
          <a:lstStyle/>
          <a:p>
            <a:pPr algn="ctr"/>
            <a:r>
              <a:rPr lang="en-GB" sz="4000" dirty="0"/>
              <a:t>10. How many languages does Bradley Cooper speak? </a:t>
            </a:r>
          </a:p>
          <a:p>
            <a:pPr algn="ctr"/>
            <a:r>
              <a:rPr lang="en-GB" sz="4000" dirty="0">
                <a:solidFill>
                  <a:srgbClr val="FF0000"/>
                </a:solidFill>
              </a:rPr>
              <a:t>Answer:  3 (English, French, and German)</a:t>
            </a:r>
          </a:p>
        </p:txBody>
      </p:sp>
      <p:sp>
        <p:nvSpPr>
          <p:cNvPr id="13" name="Rectangle 12">
            <a:extLst>
              <a:ext uri="{FF2B5EF4-FFF2-40B4-BE49-F238E27FC236}">
                <a16:creationId xmlns:a16="http://schemas.microsoft.com/office/drawing/2014/main" id="{C1D9925A-436E-4597-CA64-EBB00C05FC24}"/>
              </a:ext>
            </a:extLst>
          </p:cNvPr>
          <p:cNvSpPr/>
          <p:nvPr/>
        </p:nvSpPr>
        <p:spPr>
          <a:xfrm>
            <a:off x="235974" y="2984419"/>
            <a:ext cx="8686801" cy="636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2" name="Picture 2" descr="Bradley Cooper">
            <a:extLst>
              <a:ext uri="{FF2B5EF4-FFF2-40B4-BE49-F238E27FC236}">
                <a16:creationId xmlns:a16="http://schemas.microsoft.com/office/drawing/2014/main" id="{CCE86485-A63E-ECDE-55A2-667FC485C1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819" y="3663099"/>
            <a:ext cx="3023419" cy="3023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77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CAE2-AB2B-BF0D-CDC5-B8B396A52C44}"/>
              </a:ext>
            </a:extLst>
          </p:cNvPr>
          <p:cNvSpPr>
            <a:spLocks noGrp="1"/>
          </p:cNvSpPr>
          <p:nvPr>
            <p:ph type="title"/>
          </p:nvPr>
        </p:nvSpPr>
        <p:spPr/>
        <p:txBody>
          <a:bodyPr>
            <a:normAutofit/>
          </a:bodyPr>
          <a:lstStyle/>
          <a:p>
            <a:pPr algn="ctr"/>
            <a:r>
              <a:rPr lang="en-GB" sz="6000" dirty="0"/>
              <a:t>Let’s discuss</a:t>
            </a:r>
          </a:p>
        </p:txBody>
      </p:sp>
      <p:sp>
        <p:nvSpPr>
          <p:cNvPr id="9" name="TextBox 8">
            <a:extLst>
              <a:ext uri="{FF2B5EF4-FFF2-40B4-BE49-F238E27FC236}">
                <a16:creationId xmlns:a16="http://schemas.microsoft.com/office/drawing/2014/main" id="{923F7A49-6FAD-F706-68DF-9CCE7B04E325}"/>
              </a:ext>
            </a:extLst>
          </p:cNvPr>
          <p:cNvSpPr txBox="1"/>
          <p:nvPr/>
        </p:nvSpPr>
        <p:spPr>
          <a:xfrm>
            <a:off x="324678" y="1550584"/>
            <a:ext cx="4572000" cy="715089"/>
          </a:xfrm>
          <a:prstGeom prst="wedgeRoundRectCallout">
            <a:avLst>
              <a:gd name="adj1" fmla="val -39384"/>
              <a:gd name="adj2" fmla="val 94005"/>
              <a:gd name="adj3" fmla="val 16667"/>
            </a:avLst>
          </a:prstGeom>
          <a:noFill/>
          <a:ln>
            <a:solidFill>
              <a:schemeClr val="accent4">
                <a:lumMod val="20000"/>
                <a:lumOff val="80000"/>
              </a:schemeClr>
            </a:solidFill>
          </a:ln>
        </p:spPr>
        <p:txBody>
          <a:bodyPr wrap="square">
            <a:spAutoFit/>
          </a:bodyPr>
          <a:lstStyle/>
          <a:p>
            <a:r>
              <a:rPr lang="en-GB" dirty="0"/>
              <a:t>Why is it important to celebrate the European Day of Languages?</a:t>
            </a:r>
          </a:p>
        </p:txBody>
      </p:sp>
      <p:sp>
        <p:nvSpPr>
          <p:cNvPr id="11" name="TextBox 10">
            <a:extLst>
              <a:ext uri="{FF2B5EF4-FFF2-40B4-BE49-F238E27FC236}">
                <a16:creationId xmlns:a16="http://schemas.microsoft.com/office/drawing/2014/main" id="{728B0740-B70F-7557-C607-6D28FC820F30}"/>
              </a:ext>
            </a:extLst>
          </p:cNvPr>
          <p:cNvSpPr txBox="1"/>
          <p:nvPr/>
        </p:nvSpPr>
        <p:spPr>
          <a:xfrm>
            <a:off x="3960330" y="2434087"/>
            <a:ext cx="4572000" cy="715089"/>
          </a:xfrm>
          <a:prstGeom prst="wedgeRoundRectCallout">
            <a:avLst>
              <a:gd name="adj1" fmla="val 2935"/>
              <a:gd name="adj2" fmla="val 79179"/>
              <a:gd name="adj3" fmla="val 16667"/>
            </a:avLst>
          </a:prstGeom>
          <a:noFill/>
          <a:ln>
            <a:solidFill>
              <a:schemeClr val="accent1">
                <a:lumMod val="60000"/>
                <a:lumOff val="40000"/>
              </a:schemeClr>
            </a:solidFill>
          </a:ln>
        </p:spPr>
        <p:txBody>
          <a:bodyPr wrap="square">
            <a:spAutoFit/>
          </a:bodyPr>
          <a:lstStyle/>
          <a:p>
            <a:r>
              <a:rPr lang="en-GB" dirty="0"/>
              <a:t>How can learning different languages help us understand and respect other cultures?</a:t>
            </a:r>
          </a:p>
        </p:txBody>
      </p:sp>
      <p:sp>
        <p:nvSpPr>
          <p:cNvPr id="13" name="TextBox 12">
            <a:extLst>
              <a:ext uri="{FF2B5EF4-FFF2-40B4-BE49-F238E27FC236}">
                <a16:creationId xmlns:a16="http://schemas.microsoft.com/office/drawing/2014/main" id="{84B463C2-FADC-24CA-5E8D-857688C1098C}"/>
              </a:ext>
            </a:extLst>
          </p:cNvPr>
          <p:cNvSpPr txBox="1"/>
          <p:nvPr/>
        </p:nvSpPr>
        <p:spPr>
          <a:xfrm>
            <a:off x="641902" y="3535029"/>
            <a:ext cx="4572000" cy="715089"/>
          </a:xfrm>
          <a:prstGeom prst="wedgeRoundRectCallout">
            <a:avLst/>
          </a:prstGeom>
          <a:noFill/>
          <a:ln>
            <a:solidFill>
              <a:schemeClr val="accent6">
                <a:lumMod val="40000"/>
                <a:lumOff val="60000"/>
              </a:schemeClr>
            </a:solidFill>
          </a:ln>
        </p:spPr>
        <p:txBody>
          <a:bodyPr wrap="square">
            <a:spAutoFit/>
          </a:bodyPr>
          <a:lstStyle/>
          <a:p>
            <a:r>
              <a:rPr lang="en-GB" dirty="0"/>
              <a:t>What exciting things can happen when we know more than one language?</a:t>
            </a:r>
          </a:p>
        </p:txBody>
      </p:sp>
      <p:sp>
        <p:nvSpPr>
          <p:cNvPr id="15" name="TextBox 14">
            <a:extLst>
              <a:ext uri="{FF2B5EF4-FFF2-40B4-BE49-F238E27FC236}">
                <a16:creationId xmlns:a16="http://schemas.microsoft.com/office/drawing/2014/main" id="{E7AED2A0-916A-D155-8E7F-49623EB99596}"/>
              </a:ext>
            </a:extLst>
          </p:cNvPr>
          <p:cNvSpPr txBox="1"/>
          <p:nvPr/>
        </p:nvSpPr>
        <p:spPr>
          <a:xfrm>
            <a:off x="4370319" y="4713602"/>
            <a:ext cx="4572000" cy="1021556"/>
          </a:xfrm>
          <a:prstGeom prst="wedgeRoundRectCallout">
            <a:avLst/>
          </a:prstGeom>
          <a:noFill/>
          <a:ln>
            <a:solidFill>
              <a:srgbClr val="FF0000"/>
            </a:solidFill>
          </a:ln>
        </p:spPr>
        <p:txBody>
          <a:bodyPr wrap="square">
            <a:spAutoFit/>
          </a:bodyPr>
          <a:lstStyle/>
          <a:p>
            <a:r>
              <a:rPr lang="en-GB" dirty="0"/>
              <a:t>Have you ever been in a situation where knowing another language would have been helpful? How?</a:t>
            </a:r>
          </a:p>
        </p:txBody>
      </p:sp>
      <p:sp>
        <p:nvSpPr>
          <p:cNvPr id="17" name="TextBox 16">
            <a:extLst>
              <a:ext uri="{FF2B5EF4-FFF2-40B4-BE49-F238E27FC236}">
                <a16:creationId xmlns:a16="http://schemas.microsoft.com/office/drawing/2014/main" id="{693A047A-C84F-4DC7-6406-7E25BB0DD9E2}"/>
              </a:ext>
            </a:extLst>
          </p:cNvPr>
          <p:cNvSpPr txBox="1"/>
          <p:nvPr/>
        </p:nvSpPr>
        <p:spPr>
          <a:xfrm>
            <a:off x="483704" y="4794899"/>
            <a:ext cx="3173896" cy="1634490"/>
          </a:xfrm>
          <a:prstGeom prst="wedgeRoundRectCallout">
            <a:avLst/>
          </a:prstGeom>
          <a:noFill/>
          <a:ln>
            <a:solidFill>
              <a:srgbClr val="7030A0"/>
            </a:solidFill>
          </a:ln>
        </p:spPr>
        <p:txBody>
          <a:bodyPr wrap="square">
            <a:spAutoFit/>
          </a:bodyPr>
          <a:lstStyle/>
          <a:p>
            <a:r>
              <a:rPr lang="en-GB" dirty="0"/>
              <a:t>Can you think of a time when you heard someone speaking a language you didn't understand? How did that make you feel?</a:t>
            </a:r>
          </a:p>
        </p:txBody>
      </p:sp>
      <p:pic>
        <p:nvPicPr>
          <p:cNvPr id="19" name="Picture 18">
            <a:extLst>
              <a:ext uri="{FF2B5EF4-FFF2-40B4-BE49-F238E27FC236}">
                <a16:creationId xmlns:a16="http://schemas.microsoft.com/office/drawing/2014/main" id="{3F52AFFA-FB72-F685-C8C3-36405666ED50}"/>
              </a:ext>
            </a:extLst>
          </p:cNvPr>
          <p:cNvPicPr>
            <a:picLocks noChangeAspect="1"/>
          </p:cNvPicPr>
          <p:nvPr/>
        </p:nvPicPr>
        <p:blipFill>
          <a:blip r:embed="rId3"/>
          <a:stretch>
            <a:fillRect/>
          </a:stretch>
        </p:blipFill>
        <p:spPr>
          <a:xfrm>
            <a:off x="47624" y="-1"/>
            <a:ext cx="1198079" cy="1198079"/>
          </a:xfrm>
          <a:prstGeom prst="rect">
            <a:avLst/>
          </a:prstGeom>
        </p:spPr>
      </p:pic>
    </p:spTree>
    <p:extLst>
      <p:ext uri="{BB962C8B-B14F-4D97-AF65-F5344CB8AC3E}">
        <p14:creationId xmlns:p14="http://schemas.microsoft.com/office/powerpoint/2010/main" val="269177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4" name="Rectangle 1">
            <a:extLst>
              <a:ext uri="{FF2B5EF4-FFF2-40B4-BE49-F238E27FC236}">
                <a16:creationId xmlns:a16="http://schemas.microsoft.com/office/drawing/2014/main" id="{80258FA0-5F42-0F6B-8056-AE2933FD688F}"/>
              </a:ext>
            </a:extLst>
          </p:cNvPr>
          <p:cNvSpPr>
            <a:spLocks noChangeArrowheads="1"/>
          </p:cNvSpPr>
          <p:nvPr/>
        </p:nvSpPr>
        <p:spPr bwMode="auto">
          <a:xfrm>
            <a:off x="209550" y="1971678"/>
            <a:ext cx="8636000" cy="38477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effectLst/>
                <a:latin typeface="+mj-lt"/>
                <a:cs typeface="Segoe UI" panose="020B0502040204020203" pitchFamily="34" charset="0"/>
              </a:rPr>
              <a:t>You will be asked a question about the number of languages spoken by celebrities.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effectLst/>
                <a:latin typeface="+mj-lt"/>
                <a:cs typeface="Segoe UI" panose="020B0502040204020203" pitchFamily="34" charset="0"/>
              </a:rPr>
              <a:t>Each contestant or team will secretly write down their guess on a mini whiteboard.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effectLst/>
                <a:latin typeface="+mj-lt"/>
                <a:cs typeface="Segoe UI" panose="020B0502040204020203" pitchFamily="34" charset="0"/>
              </a:rPr>
              <a:t>After all guesses are </a:t>
            </a:r>
            <a:r>
              <a:rPr lang="en-US" altLang="en-US" sz="3200" dirty="0">
                <a:latin typeface="+mj-lt"/>
                <a:cs typeface="Segoe UI" panose="020B0502040204020203" pitchFamily="34" charset="0"/>
              </a:rPr>
              <a:t>revealed w</a:t>
            </a:r>
            <a:r>
              <a:rPr kumimoji="0" lang="en-US" altLang="en-US" sz="3200" b="0" i="0" u="none" strike="noStrike" cap="none" normalizeH="0" baseline="0" dirty="0">
                <a:ln>
                  <a:noFill/>
                </a:ln>
                <a:effectLst/>
                <a:latin typeface="+mj-lt"/>
                <a:cs typeface="Segoe UI" panose="020B0502040204020203" pitchFamily="34" charset="0"/>
              </a:rPr>
              <a:t>hoever </a:t>
            </a:r>
            <a:r>
              <a:rPr lang="en-US" altLang="en-US" sz="3200" dirty="0">
                <a:latin typeface="+mj-lt"/>
                <a:cs typeface="Segoe UI" panose="020B0502040204020203" pitchFamily="34" charset="0"/>
              </a:rPr>
              <a:t>guesses the right answer (or </a:t>
            </a:r>
            <a:r>
              <a:rPr kumimoji="0" lang="en-US" altLang="en-US" sz="3200" b="0" i="0" u="none" strike="noStrike" cap="none" normalizeH="0" baseline="0" dirty="0">
                <a:ln>
                  <a:noFill/>
                </a:ln>
                <a:effectLst/>
                <a:latin typeface="+mj-lt"/>
                <a:cs typeface="Segoe UI" panose="020B0502040204020203" pitchFamily="34" charset="0"/>
              </a:rPr>
              <a:t>the closest guess) wins a point.</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740310" cy="1740310"/>
          </a:xfrm>
          <a:prstGeom prst="rect">
            <a:avLst/>
          </a:prstGeom>
        </p:spPr>
      </p:pic>
    </p:spTree>
    <p:extLst>
      <p:ext uri="{BB962C8B-B14F-4D97-AF65-F5344CB8AC3E}">
        <p14:creationId xmlns:p14="http://schemas.microsoft.com/office/powerpoint/2010/main" val="200183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563329" cy="1563329"/>
          </a:xfrm>
          <a:prstGeom prst="rect">
            <a:avLst/>
          </a:prstGeom>
        </p:spPr>
      </p:pic>
      <p:sp>
        <p:nvSpPr>
          <p:cNvPr id="11" name="Rectangle 1">
            <a:extLst>
              <a:ext uri="{FF2B5EF4-FFF2-40B4-BE49-F238E27FC236}">
                <a16:creationId xmlns:a16="http://schemas.microsoft.com/office/drawing/2014/main" id="{5F5CBE7B-BC7E-148D-EA03-09BA97D2BAFE}"/>
              </a:ext>
            </a:extLst>
          </p:cNvPr>
          <p:cNvSpPr>
            <a:spLocks noChangeArrowheads="1"/>
          </p:cNvSpPr>
          <p:nvPr/>
        </p:nvSpPr>
        <p:spPr bwMode="auto">
          <a:xfrm>
            <a:off x="330046" y="1436711"/>
            <a:ext cx="8153400" cy="286283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AutoNum type="arabicPeriod"/>
              <a:tabLst/>
            </a:pPr>
            <a:r>
              <a:rPr kumimoji="0" lang="en-US" altLang="en-US" sz="4000" b="0" i="0" u="none" strike="noStrike" cap="none" normalizeH="0" baseline="0" dirty="0">
                <a:ln>
                  <a:noFill/>
                </a:ln>
                <a:effectLst/>
                <a:latin typeface="inherit"/>
                <a:cs typeface="Segoe UI" panose="020B0502040204020203" pitchFamily="34" charset="0"/>
              </a:rPr>
              <a:t>How many languages does Shakira speak? </a:t>
            </a:r>
          </a:p>
          <a:p>
            <a:pPr marL="0" marR="0" lvl="0" indent="0" algn="r"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rgbClr val="FF0000"/>
                </a:solidFill>
                <a:effectLst/>
                <a:latin typeface="inherit"/>
                <a:cs typeface="Segoe UI" panose="020B0502040204020203" pitchFamily="34" charset="0"/>
              </a:rPr>
              <a:t>Answer:  4 (English, Spanish, Portuguese, Italian)</a:t>
            </a:r>
            <a:endParaRPr kumimoji="0" lang="en-US" altLang="en-US" sz="7200" b="0" i="0" u="none" strike="noStrike" cap="none" normalizeH="0" baseline="0" dirty="0">
              <a:ln>
                <a:noFill/>
              </a:ln>
              <a:solidFill>
                <a:srgbClr val="FF0000"/>
              </a:solidFill>
              <a:effectLst/>
            </a:endParaRPr>
          </a:p>
        </p:txBody>
      </p:sp>
      <p:sp>
        <p:nvSpPr>
          <p:cNvPr id="3" name="Rectangle 2">
            <a:extLst>
              <a:ext uri="{FF2B5EF4-FFF2-40B4-BE49-F238E27FC236}">
                <a16:creationId xmlns:a16="http://schemas.microsoft.com/office/drawing/2014/main" id="{D700217B-46EA-BC6F-C535-A442F67448E7}"/>
              </a:ext>
            </a:extLst>
          </p:cNvPr>
          <p:cNvSpPr/>
          <p:nvPr/>
        </p:nvSpPr>
        <p:spPr>
          <a:xfrm>
            <a:off x="1028700" y="2907092"/>
            <a:ext cx="748665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hakira - Wikipedia">
            <a:extLst>
              <a:ext uri="{FF2B5EF4-FFF2-40B4-BE49-F238E27FC236}">
                <a16:creationId xmlns:a16="http://schemas.microsoft.com/office/drawing/2014/main" id="{CD04D0A0-78B3-05BA-E81E-C44BDF909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60" y="3202015"/>
            <a:ext cx="2230591" cy="321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1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356852" cy="1356852"/>
          </a:xfrm>
          <a:prstGeom prst="rect">
            <a:avLst/>
          </a:prstGeom>
        </p:spPr>
      </p:pic>
      <p:sp>
        <p:nvSpPr>
          <p:cNvPr id="13" name="Rectangle 1">
            <a:extLst>
              <a:ext uri="{FF2B5EF4-FFF2-40B4-BE49-F238E27FC236}">
                <a16:creationId xmlns:a16="http://schemas.microsoft.com/office/drawing/2014/main" id="{84D17CB2-8E4C-C7E2-B276-C3A9DEDFDE35}"/>
              </a:ext>
            </a:extLst>
          </p:cNvPr>
          <p:cNvSpPr>
            <a:spLocks noChangeArrowheads="1"/>
          </p:cNvSpPr>
          <p:nvPr/>
        </p:nvSpPr>
        <p:spPr bwMode="auto">
          <a:xfrm>
            <a:off x="148098" y="1313017"/>
            <a:ext cx="8267700" cy="22472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AutoNum type="arabicPeriod" startAt="2"/>
              <a:tabLst/>
            </a:pPr>
            <a:r>
              <a:rPr kumimoji="0" lang="en-US" altLang="en-US" sz="4000" b="0" i="0" u="none" strike="noStrike" cap="none" normalizeH="0" baseline="0" dirty="0">
                <a:ln>
                  <a:noFill/>
                </a:ln>
                <a:solidFill>
                  <a:srgbClr val="242424"/>
                </a:solidFill>
                <a:effectLst/>
                <a:latin typeface="inherit"/>
                <a:cs typeface="Segoe UI" panose="020B0502040204020203" pitchFamily="34" charset="0"/>
              </a:rPr>
              <a:t>How many languages does Jackie Chan speak?</a:t>
            </a:r>
          </a:p>
          <a:p>
            <a:pPr marL="0" marR="0" lvl="0" indent="0" algn="ctr"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rgbClr val="242424"/>
                </a:solidFill>
                <a:effectLst/>
                <a:latin typeface="inherit"/>
                <a:cs typeface="Segoe UI" panose="020B0502040204020203" pitchFamily="34" charset="0"/>
              </a:rPr>
              <a:t> </a:t>
            </a:r>
            <a:r>
              <a:rPr kumimoji="0" lang="en-US" altLang="en-US" sz="4000" b="0" i="0" u="none" strike="noStrike" cap="none" normalizeH="0" baseline="0" dirty="0">
                <a:ln>
                  <a:noFill/>
                </a:ln>
                <a:solidFill>
                  <a:srgbClr val="FF0000"/>
                </a:solidFill>
                <a:effectLst/>
                <a:latin typeface="inherit"/>
                <a:cs typeface="Segoe UI" panose="020B0502040204020203" pitchFamily="34" charset="0"/>
              </a:rPr>
              <a:t>Answer:  2 (Cantonese and English)</a:t>
            </a:r>
            <a:endParaRPr kumimoji="0" lang="en-US" altLang="en-US" sz="4000" b="0" i="0" u="none" strike="noStrike" cap="none" normalizeH="0" baseline="0" dirty="0">
              <a:ln>
                <a:noFill/>
              </a:ln>
              <a:solidFill>
                <a:srgbClr val="FF0000"/>
              </a:solidFill>
              <a:effectLst/>
            </a:endParaRPr>
          </a:p>
        </p:txBody>
      </p:sp>
      <p:sp>
        <p:nvSpPr>
          <p:cNvPr id="11" name="Rectangle 10">
            <a:extLst>
              <a:ext uri="{FF2B5EF4-FFF2-40B4-BE49-F238E27FC236}">
                <a16:creationId xmlns:a16="http://schemas.microsoft.com/office/drawing/2014/main" id="{5E618399-CC4F-1F36-8F38-00B31AF5CFDF}"/>
              </a:ext>
            </a:extLst>
          </p:cNvPr>
          <p:cNvSpPr/>
          <p:nvPr/>
        </p:nvSpPr>
        <p:spPr>
          <a:xfrm>
            <a:off x="71898" y="2844139"/>
            <a:ext cx="8034798" cy="597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Jackie Chan: A maestro of comedy-action | The Daily Star">
            <a:extLst>
              <a:ext uri="{FF2B5EF4-FFF2-40B4-BE49-F238E27FC236}">
                <a16:creationId xmlns:a16="http://schemas.microsoft.com/office/drawing/2014/main" id="{E48FE10D-760E-C699-5C73-C7F189D232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610" y="3779226"/>
            <a:ext cx="5479897" cy="28693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00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519084" cy="1519084"/>
          </a:xfrm>
          <a:prstGeom prst="rect">
            <a:avLst/>
          </a:prstGeom>
        </p:spPr>
      </p:pic>
      <p:sp>
        <p:nvSpPr>
          <p:cNvPr id="11" name="TextBox 10">
            <a:extLst>
              <a:ext uri="{FF2B5EF4-FFF2-40B4-BE49-F238E27FC236}">
                <a16:creationId xmlns:a16="http://schemas.microsoft.com/office/drawing/2014/main" id="{F36ABFC7-6EC1-403A-11C3-03362852BE6A}"/>
              </a:ext>
            </a:extLst>
          </p:cNvPr>
          <p:cNvSpPr txBox="1"/>
          <p:nvPr/>
        </p:nvSpPr>
        <p:spPr>
          <a:xfrm>
            <a:off x="321084" y="1590349"/>
            <a:ext cx="8501831" cy="1938992"/>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AutoNum type="arabicPeriod" startAt="3"/>
              <a:tabLst/>
            </a:pPr>
            <a:r>
              <a:rPr kumimoji="0" lang="en-US" altLang="en-US" sz="4000" b="0" i="0" u="none" strike="noStrike" cap="none" normalizeH="0" baseline="0" dirty="0">
                <a:ln>
                  <a:noFill/>
                </a:ln>
                <a:solidFill>
                  <a:srgbClr val="242424"/>
                </a:solidFill>
                <a:effectLst/>
                <a:latin typeface="inherit"/>
                <a:cs typeface="Segoe UI" panose="020B0502040204020203" pitchFamily="34" charset="0"/>
              </a:rPr>
              <a:t>How many languages does Priyanka Chopra speak? </a:t>
            </a:r>
          </a:p>
          <a:p>
            <a:pPr marL="0" marR="0" lvl="0" indent="0" algn="ctr" defTabSz="914400" rtl="0" eaLnBrk="0" fontAlgn="base" latinLnBrk="0" hangingPunct="0">
              <a:lnSpc>
                <a:spcPct val="100000"/>
              </a:lnSpc>
              <a:spcBef>
                <a:spcPct val="0"/>
              </a:spcBef>
              <a:spcAft>
                <a:spcPct val="0"/>
              </a:spcAft>
              <a:buClrTx/>
              <a:buSzTx/>
              <a:tabLst/>
            </a:pPr>
            <a:r>
              <a:rPr kumimoji="0" lang="en-US" altLang="en-US" sz="4000" b="0" i="0" u="none" strike="noStrike" cap="none" normalizeH="0" baseline="0" dirty="0">
                <a:ln>
                  <a:noFill/>
                </a:ln>
                <a:solidFill>
                  <a:srgbClr val="FF0000"/>
                </a:solidFill>
                <a:effectLst/>
                <a:latin typeface="inherit"/>
                <a:cs typeface="Segoe UI" panose="020B0502040204020203" pitchFamily="34" charset="0"/>
              </a:rPr>
              <a:t>Answer: 3 (Hindi, English, and Marathi)</a:t>
            </a:r>
            <a:endParaRPr lang="en-GB" sz="4000" dirty="0">
              <a:solidFill>
                <a:srgbClr val="FF0000"/>
              </a:solidFill>
            </a:endParaRPr>
          </a:p>
        </p:txBody>
      </p:sp>
      <p:sp>
        <p:nvSpPr>
          <p:cNvPr id="13" name="Rectangle 12">
            <a:extLst>
              <a:ext uri="{FF2B5EF4-FFF2-40B4-BE49-F238E27FC236}">
                <a16:creationId xmlns:a16="http://schemas.microsoft.com/office/drawing/2014/main" id="{FDEB088D-9CAF-4129-0998-FC2D094DD370}"/>
              </a:ext>
            </a:extLst>
          </p:cNvPr>
          <p:cNvSpPr/>
          <p:nvPr/>
        </p:nvSpPr>
        <p:spPr>
          <a:xfrm>
            <a:off x="549684" y="2920405"/>
            <a:ext cx="8273231" cy="734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18 Of Priyanka Chopra Jonas's Best Beauty Looks | British Vogue">
            <a:extLst>
              <a:ext uri="{FF2B5EF4-FFF2-40B4-BE49-F238E27FC236}">
                <a16:creationId xmlns:a16="http://schemas.microsoft.com/office/drawing/2014/main" id="{9F3E6F69-7D5F-E870-EEF0-83F422795E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969" y="3835106"/>
            <a:ext cx="1910059" cy="2865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0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504335" cy="1504335"/>
          </a:xfrm>
          <a:prstGeom prst="rect">
            <a:avLst/>
          </a:prstGeom>
        </p:spPr>
      </p:pic>
      <p:sp>
        <p:nvSpPr>
          <p:cNvPr id="13" name="TextBox 12">
            <a:extLst>
              <a:ext uri="{FF2B5EF4-FFF2-40B4-BE49-F238E27FC236}">
                <a16:creationId xmlns:a16="http://schemas.microsoft.com/office/drawing/2014/main" id="{20C2CD6C-01DE-63C4-B1FF-0F38A63FD446}"/>
              </a:ext>
            </a:extLst>
          </p:cNvPr>
          <p:cNvSpPr txBox="1"/>
          <p:nvPr/>
        </p:nvSpPr>
        <p:spPr>
          <a:xfrm>
            <a:off x="323850" y="874455"/>
            <a:ext cx="8496300" cy="2554545"/>
          </a:xfrm>
          <a:prstGeom prst="rect">
            <a:avLst/>
          </a:prstGeom>
          <a:noFill/>
        </p:spPr>
        <p:txBody>
          <a:bodyPr wrap="square">
            <a:spAutoFit/>
          </a:bodyPr>
          <a:lstStyle/>
          <a:p>
            <a:pPr algn="ctr"/>
            <a:endParaRPr lang="en-GB" sz="4000" dirty="0"/>
          </a:p>
          <a:p>
            <a:pPr algn="ctr"/>
            <a:r>
              <a:rPr lang="en-GB" sz="4000" dirty="0"/>
              <a:t>4. How many languages does Will Smith speak?</a:t>
            </a:r>
          </a:p>
          <a:p>
            <a:pPr algn="ctr"/>
            <a:r>
              <a:rPr lang="en-GB" sz="4000" dirty="0">
                <a:solidFill>
                  <a:srgbClr val="FF0000"/>
                </a:solidFill>
              </a:rPr>
              <a:t>Answer: 2 (English and Spanish)</a:t>
            </a:r>
          </a:p>
        </p:txBody>
      </p:sp>
      <p:sp>
        <p:nvSpPr>
          <p:cNvPr id="11" name="Rectangle 10">
            <a:extLst>
              <a:ext uri="{FF2B5EF4-FFF2-40B4-BE49-F238E27FC236}">
                <a16:creationId xmlns:a16="http://schemas.microsoft.com/office/drawing/2014/main" id="{CF375F89-68F2-D1E3-EC7D-12CE3D08C763}"/>
              </a:ext>
            </a:extLst>
          </p:cNvPr>
          <p:cNvSpPr/>
          <p:nvPr/>
        </p:nvSpPr>
        <p:spPr>
          <a:xfrm>
            <a:off x="628650" y="2803726"/>
            <a:ext cx="7886700" cy="81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Will Smith - Wikipedia">
            <a:extLst>
              <a:ext uri="{FF2B5EF4-FFF2-40B4-BE49-F238E27FC236}">
                <a16:creationId xmlns:a16="http://schemas.microsoft.com/office/drawing/2014/main" id="{9BD46EA8-926A-833E-3DD3-055AD3A75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560" y="3694460"/>
            <a:ext cx="1967066" cy="2920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460090" cy="1460090"/>
          </a:xfrm>
          <a:prstGeom prst="rect">
            <a:avLst/>
          </a:prstGeom>
        </p:spPr>
      </p:pic>
      <p:sp>
        <p:nvSpPr>
          <p:cNvPr id="14" name="TextBox 13">
            <a:extLst>
              <a:ext uri="{FF2B5EF4-FFF2-40B4-BE49-F238E27FC236}">
                <a16:creationId xmlns:a16="http://schemas.microsoft.com/office/drawing/2014/main" id="{7FB83AE6-29D3-2630-686A-19E5BDCAF960}"/>
              </a:ext>
            </a:extLst>
          </p:cNvPr>
          <p:cNvSpPr txBox="1"/>
          <p:nvPr/>
        </p:nvSpPr>
        <p:spPr>
          <a:xfrm>
            <a:off x="-512507" y="1537167"/>
            <a:ext cx="9656507" cy="1938992"/>
          </a:xfrm>
          <a:prstGeom prst="rect">
            <a:avLst/>
          </a:prstGeom>
          <a:noFill/>
        </p:spPr>
        <p:txBody>
          <a:bodyPr wrap="square">
            <a:spAutoFit/>
          </a:bodyPr>
          <a:lstStyle/>
          <a:p>
            <a:pPr algn="ctr"/>
            <a:r>
              <a:rPr lang="en-GB" sz="4000" dirty="0"/>
              <a:t>5. How many languages does Benedict Cumberbatch speak?</a:t>
            </a:r>
          </a:p>
          <a:p>
            <a:pPr algn="ctr"/>
            <a:r>
              <a:rPr lang="en-GB" sz="4000" dirty="0">
                <a:solidFill>
                  <a:srgbClr val="FF0000"/>
                </a:solidFill>
              </a:rPr>
              <a:t>Answer: 2 (English and French)</a:t>
            </a:r>
          </a:p>
        </p:txBody>
      </p:sp>
      <p:sp>
        <p:nvSpPr>
          <p:cNvPr id="11" name="Rectangle 10">
            <a:extLst>
              <a:ext uri="{FF2B5EF4-FFF2-40B4-BE49-F238E27FC236}">
                <a16:creationId xmlns:a16="http://schemas.microsoft.com/office/drawing/2014/main" id="{77D188A7-4429-9506-4AA2-2A6F7DA5F4DA}"/>
              </a:ext>
            </a:extLst>
          </p:cNvPr>
          <p:cNvSpPr/>
          <p:nvPr/>
        </p:nvSpPr>
        <p:spPr>
          <a:xfrm>
            <a:off x="628650" y="2865130"/>
            <a:ext cx="7486650" cy="638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Benedict Cumberbatch | Biography, Movies, TV Shows, &amp; Facts | Britannica">
            <a:extLst>
              <a:ext uri="{FF2B5EF4-FFF2-40B4-BE49-F238E27FC236}">
                <a16:creationId xmlns:a16="http://schemas.microsoft.com/office/drawing/2014/main" id="{6657D309-59E1-500F-FFDE-10525435BA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181" y="3986472"/>
            <a:ext cx="3335902" cy="26687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31341" y="-49367"/>
            <a:ext cx="1548581" cy="1548581"/>
          </a:xfrm>
          <a:prstGeom prst="rect">
            <a:avLst/>
          </a:prstGeom>
        </p:spPr>
      </p:pic>
      <p:sp>
        <p:nvSpPr>
          <p:cNvPr id="11" name="TextBox 10">
            <a:extLst>
              <a:ext uri="{FF2B5EF4-FFF2-40B4-BE49-F238E27FC236}">
                <a16:creationId xmlns:a16="http://schemas.microsoft.com/office/drawing/2014/main" id="{CB72E94E-65E4-7AEF-FA85-3BC65BFB0F23}"/>
              </a:ext>
            </a:extLst>
          </p:cNvPr>
          <p:cNvSpPr txBox="1"/>
          <p:nvPr/>
        </p:nvSpPr>
        <p:spPr>
          <a:xfrm>
            <a:off x="-176980" y="1518110"/>
            <a:ext cx="9099754" cy="2554545"/>
          </a:xfrm>
          <a:prstGeom prst="rect">
            <a:avLst/>
          </a:prstGeom>
          <a:noFill/>
        </p:spPr>
        <p:txBody>
          <a:bodyPr wrap="square">
            <a:spAutoFit/>
          </a:bodyPr>
          <a:lstStyle/>
          <a:p>
            <a:pPr algn="ctr"/>
            <a:r>
              <a:rPr lang="en-GB" sz="4000" dirty="0"/>
              <a:t>6. How many languages does Emma Watson speak? </a:t>
            </a:r>
          </a:p>
          <a:p>
            <a:pPr algn="ctr"/>
            <a:r>
              <a:rPr lang="en-GB" sz="4000" dirty="0">
                <a:solidFill>
                  <a:srgbClr val="FF0000"/>
                </a:solidFill>
              </a:rPr>
              <a:t>Answer:3 (English, French, and Spanish)</a:t>
            </a:r>
          </a:p>
          <a:p>
            <a:pPr algn="ctr"/>
            <a:endParaRPr lang="en-GB" sz="4000" dirty="0"/>
          </a:p>
        </p:txBody>
      </p:sp>
      <p:sp>
        <p:nvSpPr>
          <p:cNvPr id="13" name="Rectangle 12">
            <a:extLst>
              <a:ext uri="{FF2B5EF4-FFF2-40B4-BE49-F238E27FC236}">
                <a16:creationId xmlns:a16="http://schemas.microsoft.com/office/drawing/2014/main" id="{A49157AF-1672-1496-9EB3-EF9A3A7C52B1}"/>
              </a:ext>
            </a:extLst>
          </p:cNvPr>
          <p:cNvSpPr/>
          <p:nvPr/>
        </p:nvSpPr>
        <p:spPr>
          <a:xfrm>
            <a:off x="0" y="2826389"/>
            <a:ext cx="8922774" cy="715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Emma Watson - Age, Movies &amp; Life">
            <a:extLst>
              <a:ext uri="{FF2B5EF4-FFF2-40B4-BE49-F238E27FC236}">
                <a16:creationId xmlns:a16="http://schemas.microsoft.com/office/drawing/2014/main" id="{EE6E8BD1-B999-21A4-F3C3-A248FEE590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0858" y="3516925"/>
            <a:ext cx="3178277" cy="3178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02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20EF-BFE1-EDB3-D06D-5E3208C50862}"/>
              </a:ext>
            </a:extLst>
          </p:cNvPr>
          <p:cNvSpPr>
            <a:spLocks noGrp="1"/>
          </p:cNvSpPr>
          <p:nvPr>
            <p:ph type="title"/>
          </p:nvPr>
        </p:nvSpPr>
        <p:spPr/>
        <p:txBody>
          <a:bodyPr/>
          <a:lstStyle/>
          <a:p>
            <a:pPr algn="ctr"/>
            <a:r>
              <a:rPr lang="en-GB" b="1" u="sng" dirty="0"/>
              <a:t>What’s your guess?</a:t>
            </a:r>
          </a:p>
        </p:txBody>
      </p:sp>
      <p:sp>
        <p:nvSpPr>
          <p:cNvPr id="5" name="AutoShape 2">
            <a:extLst>
              <a:ext uri="{FF2B5EF4-FFF2-40B4-BE49-F238E27FC236}">
                <a16:creationId xmlns:a16="http://schemas.microsoft.com/office/drawing/2014/main" id="{11481A10-0F27-1DF4-D064-7F9BFFBC141B}"/>
              </a:ext>
            </a:extLst>
          </p:cNvPr>
          <p:cNvSpPr>
            <a:spLocks noChangeAspect="1" noChangeArrowheads="1"/>
          </p:cNvSpPr>
          <p:nvPr/>
        </p:nvSpPr>
        <p:spPr bwMode="auto">
          <a:xfrm>
            <a:off x="57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3" descr="User">
            <a:extLst>
              <a:ext uri="{FF2B5EF4-FFF2-40B4-BE49-F238E27FC236}">
                <a16:creationId xmlns:a16="http://schemas.microsoft.com/office/drawing/2014/main" id="{8D16ABDA-8992-46F5-3454-7704ED395B97}"/>
              </a:ext>
            </a:extLst>
          </p:cNvPr>
          <p:cNvSpPr>
            <a:spLocks noChangeAspect="1" noChangeArrowheads="1"/>
          </p:cNvSpPr>
          <p:nvPr/>
        </p:nvSpPr>
        <p:spPr bwMode="auto">
          <a:xfrm>
            <a:off x="438150" y="-23399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a:extLst>
              <a:ext uri="{FF2B5EF4-FFF2-40B4-BE49-F238E27FC236}">
                <a16:creationId xmlns:a16="http://schemas.microsoft.com/office/drawing/2014/main" id="{D3B8315C-FA65-102B-A563-08D6197C62EB}"/>
              </a:ext>
            </a:extLst>
          </p:cNvPr>
          <p:cNvSpPr>
            <a:spLocks noChangeAspect="1" noChangeArrowheads="1"/>
          </p:cNvSpPr>
          <p:nvPr/>
        </p:nvSpPr>
        <p:spPr bwMode="auto">
          <a:xfrm>
            <a:off x="57150"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a:extLst>
              <a:ext uri="{FF2B5EF4-FFF2-40B4-BE49-F238E27FC236}">
                <a16:creationId xmlns:a16="http://schemas.microsoft.com/office/drawing/2014/main" id="{32BE21D2-A6E9-3FDB-20B1-2152F91F4292}"/>
              </a:ext>
            </a:extLst>
          </p:cNvPr>
          <p:cNvSpPr>
            <a:spLocks noChangeAspect="1" noChangeArrowheads="1"/>
          </p:cNvSpPr>
          <p:nvPr/>
        </p:nvSpPr>
        <p:spPr bwMode="auto">
          <a:xfrm>
            <a:off x="57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7" descr="User">
            <a:extLst>
              <a:ext uri="{FF2B5EF4-FFF2-40B4-BE49-F238E27FC236}">
                <a16:creationId xmlns:a16="http://schemas.microsoft.com/office/drawing/2014/main" id="{8AEB1EC1-04F3-1306-44E7-3726A2CE243B}"/>
              </a:ext>
            </a:extLst>
          </p:cNvPr>
          <p:cNvSpPr>
            <a:spLocks noChangeAspect="1" noChangeArrowheads="1"/>
          </p:cNvSpPr>
          <p:nvPr/>
        </p:nvSpPr>
        <p:spPr bwMode="auto">
          <a:xfrm>
            <a:off x="438150" y="22018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C06D33C8-619C-F0F2-5984-56B9D3B97FA3}"/>
              </a:ext>
            </a:extLst>
          </p:cNvPr>
          <p:cNvPicPr>
            <a:picLocks noChangeAspect="1"/>
          </p:cNvPicPr>
          <p:nvPr/>
        </p:nvPicPr>
        <p:blipFill>
          <a:blip r:embed="rId3"/>
          <a:stretch>
            <a:fillRect/>
          </a:stretch>
        </p:blipFill>
        <p:spPr>
          <a:xfrm>
            <a:off x="0" y="84137"/>
            <a:ext cx="1401097" cy="1401097"/>
          </a:xfrm>
          <a:prstGeom prst="rect">
            <a:avLst/>
          </a:prstGeom>
        </p:spPr>
      </p:pic>
      <p:sp>
        <p:nvSpPr>
          <p:cNvPr id="13" name="TextBox 12">
            <a:extLst>
              <a:ext uri="{FF2B5EF4-FFF2-40B4-BE49-F238E27FC236}">
                <a16:creationId xmlns:a16="http://schemas.microsoft.com/office/drawing/2014/main" id="{4AA5AE3E-8E00-225F-6473-4E3B354AFF9F}"/>
              </a:ext>
            </a:extLst>
          </p:cNvPr>
          <p:cNvSpPr txBox="1"/>
          <p:nvPr/>
        </p:nvSpPr>
        <p:spPr>
          <a:xfrm>
            <a:off x="-222148" y="1424209"/>
            <a:ext cx="9588295" cy="1938992"/>
          </a:xfrm>
          <a:prstGeom prst="rect">
            <a:avLst/>
          </a:prstGeom>
          <a:noFill/>
        </p:spPr>
        <p:txBody>
          <a:bodyPr wrap="square">
            <a:spAutoFit/>
          </a:bodyPr>
          <a:lstStyle/>
          <a:p>
            <a:pPr algn="ctr"/>
            <a:r>
              <a:rPr lang="en-GB" sz="4000" dirty="0"/>
              <a:t>7. How many languages does Harry Styles speak?</a:t>
            </a:r>
          </a:p>
          <a:p>
            <a:pPr algn="ctr"/>
            <a:r>
              <a:rPr lang="en-GB" sz="4000" dirty="0">
                <a:solidFill>
                  <a:srgbClr val="FF0000"/>
                </a:solidFill>
              </a:rPr>
              <a:t>Answer: 1 (English)</a:t>
            </a:r>
          </a:p>
        </p:txBody>
      </p:sp>
      <p:sp>
        <p:nvSpPr>
          <p:cNvPr id="11" name="Rectangle 10">
            <a:extLst>
              <a:ext uri="{FF2B5EF4-FFF2-40B4-BE49-F238E27FC236}">
                <a16:creationId xmlns:a16="http://schemas.microsoft.com/office/drawing/2014/main" id="{1F75E0E1-6DD9-23AE-FD11-0745306C8DC9}"/>
              </a:ext>
            </a:extLst>
          </p:cNvPr>
          <p:cNvSpPr/>
          <p:nvPr/>
        </p:nvSpPr>
        <p:spPr>
          <a:xfrm>
            <a:off x="742950" y="2651839"/>
            <a:ext cx="7486650" cy="7113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0" name="Picture 2" descr="Harry Styles - IMDb">
            <a:extLst>
              <a:ext uri="{FF2B5EF4-FFF2-40B4-BE49-F238E27FC236}">
                <a16:creationId xmlns:a16="http://schemas.microsoft.com/office/drawing/2014/main" id="{09E892B4-BB49-AA89-5EED-6BD469C44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947" y="3363202"/>
            <a:ext cx="2874905" cy="3309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6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467</TotalTime>
  <Words>599</Words>
  <Application>Microsoft Office PowerPoint</Application>
  <PresentationFormat>On-screen Show (4:3)</PresentationFormat>
  <Paragraphs>69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inherit</vt:lpstr>
      <vt:lpstr>Söhne</vt:lpstr>
      <vt:lpstr>Office Theme</vt:lpstr>
      <vt:lpstr>European day of languages</vt:lpstr>
      <vt:lpstr>What’s your guess?</vt:lpstr>
      <vt:lpstr>What’s your guess?</vt:lpstr>
      <vt:lpstr>What’s your guess?</vt:lpstr>
      <vt:lpstr>What’s your guess?</vt:lpstr>
      <vt:lpstr>What’s your guess?</vt:lpstr>
      <vt:lpstr>What’s your guess?</vt:lpstr>
      <vt:lpstr>What’s your guess?</vt:lpstr>
      <vt:lpstr>What’s your guess?</vt:lpstr>
      <vt:lpstr>What’s your guess?</vt:lpstr>
      <vt:lpstr>What’s your guess?</vt:lpstr>
      <vt:lpstr>What’s your guess?</vt:lpstr>
      <vt:lpstr>Let’s discuss</vt:lpstr>
    </vt:vector>
  </TitlesOfParts>
  <Company>GLF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Ravelo</dc:creator>
  <cp:lastModifiedBy>P Ravelo</cp:lastModifiedBy>
  <cp:revision>23</cp:revision>
  <dcterms:created xsi:type="dcterms:W3CDTF">2023-06-06T11:46:10Z</dcterms:created>
  <dcterms:modified xsi:type="dcterms:W3CDTF">2023-06-09T10:20:03Z</dcterms:modified>
</cp:coreProperties>
</file>