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561" r:id="rId2"/>
    <p:sldId id="1542" r:id="rId3"/>
    <p:sldId id="1551" r:id="rId4"/>
    <p:sldId id="1552" r:id="rId5"/>
    <p:sldId id="1553" r:id="rId6"/>
    <p:sldId id="1554" r:id="rId7"/>
    <p:sldId id="1555" r:id="rId8"/>
    <p:sldId id="1556" r:id="rId9"/>
    <p:sldId id="1557" r:id="rId10"/>
    <p:sldId id="1558" r:id="rId11"/>
    <p:sldId id="1559" r:id="rId12"/>
    <p:sldId id="1562" r:id="rId13"/>
    <p:sldId id="1563" r:id="rId14"/>
    <p:sldId id="1564" r:id="rId15"/>
    <p:sldId id="1566" r:id="rId16"/>
    <p:sldId id="15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82137" autoAdjust="0"/>
  </p:normalViewPr>
  <p:slideViewPr>
    <p:cSldViewPr snapToGrid="0">
      <p:cViewPr varScale="1">
        <p:scale>
          <a:sx n="63" d="100"/>
          <a:sy n="63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3A961-B713-4718-B507-6CF7A0482378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4DADA-4BBD-4BD6-8A9E-DB81835FF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0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discussion, then introduce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1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Prague, Czech republic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Pulpit rock, Norway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0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Old town Helsinki, Finland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16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Riga, Latvia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09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DADA-4BBD-4BD6-8A9E-DB81835FF8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92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DADA-4BBD-4BD6-8A9E-DB81835FF8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11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reflection/ discussion if there’s enough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1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Lake Bled, Slovenia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7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Santorini, Greece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Sagrada Familia, Barcelona, Spain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7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Gullfoss</a:t>
            </a:r>
            <a:r>
              <a:rPr lang="en-GB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Waterfall, Iceland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7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 The Sphinx, Romania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8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Amsterdam, the Netherlands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0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Budapest, Hungary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7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Warsaw, Poland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2039F-FF49-4C1D-8CFF-3D9A17D9A9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0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7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3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9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0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4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8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3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6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600C-3A5F-413E-A05A-88BD670D94B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57D1-77D2-4495-A2F3-69498FC0C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8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09A2-BF4E-168D-4E2B-0D79056A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955"/>
            <a:ext cx="7886700" cy="1325563"/>
          </a:xfrm>
        </p:spPr>
        <p:txBody>
          <a:bodyPr/>
          <a:lstStyle/>
          <a:p>
            <a:pPr algn="ctr"/>
            <a:r>
              <a:rPr lang="en-GB" b="1" u="sng" dirty="0"/>
              <a:t>Languages take you places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95983-DCFC-D4C1-E04C-6D43F67B4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1" y="87831"/>
            <a:ext cx="940076" cy="940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BF605-4D60-0D94-2213-E6716F288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704" y="5089039"/>
            <a:ext cx="1802296" cy="1802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31B79-63F2-4ED1-CBAB-3A812A67E8E5}"/>
              </a:ext>
            </a:extLst>
          </p:cNvPr>
          <p:cNvSpPr txBox="1"/>
          <p:nvPr/>
        </p:nvSpPr>
        <p:spPr>
          <a:xfrm>
            <a:off x="376170" y="1321980"/>
            <a:ext cx="8480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Do now: </a:t>
            </a:r>
            <a:r>
              <a:rPr lang="en-GB" sz="2800" dirty="0"/>
              <a:t>If you could speak any language in the world, which one would you like to speak and why?</a:t>
            </a:r>
          </a:p>
          <a:p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D6A31-9263-E0EA-9217-68130B8F19AC}"/>
              </a:ext>
            </a:extLst>
          </p:cNvPr>
          <p:cNvSpPr txBox="1"/>
          <p:nvPr/>
        </p:nvSpPr>
        <p:spPr>
          <a:xfrm>
            <a:off x="632724" y="2452729"/>
            <a:ext cx="77041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b="0" i="0" dirty="0">
                <a:effectLst/>
                <a:latin typeface="Söhne"/>
              </a:rPr>
              <a:t>Knowing languages can open many doors for you as you explore cool places around the world. 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5A537-AA99-A340-94F2-BC1B904B954C}"/>
              </a:ext>
            </a:extLst>
          </p:cNvPr>
          <p:cNvSpPr txBox="1"/>
          <p:nvPr/>
        </p:nvSpPr>
        <p:spPr>
          <a:xfrm>
            <a:off x="1058517" y="3455694"/>
            <a:ext cx="81834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effectLst/>
                <a:latin typeface="Söhne"/>
              </a:rPr>
              <a:t>Can you guess where’s Wally by looking at the language, the main landmark and the flag?</a:t>
            </a:r>
            <a:endParaRPr lang="en-GB" sz="2800" dirty="0"/>
          </a:p>
        </p:txBody>
      </p:sp>
      <p:pic>
        <p:nvPicPr>
          <p:cNvPr id="23554" name="Picture 2" descr="Where's Wally – Character.com">
            <a:extLst>
              <a:ext uri="{FF2B5EF4-FFF2-40B4-BE49-F238E27FC236}">
                <a16:creationId xmlns:a16="http://schemas.microsoft.com/office/drawing/2014/main" id="{C0570329-C1E3-0E11-50DC-A8B89A15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94" y="4409801"/>
            <a:ext cx="3690038" cy="20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232979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" name="AutoShape 2" descr="Flag of the Czech Republic - Wikipedia">
            <a:extLst>
              <a:ext uri="{FF2B5EF4-FFF2-40B4-BE49-F238E27FC236}">
                <a16:creationId xmlns:a16="http://schemas.microsoft.com/office/drawing/2014/main" id="{6FA31322-017D-9AF6-390E-E91750B00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Flag of the Czech Republic - Wikipedia">
            <a:extLst>
              <a:ext uri="{FF2B5EF4-FFF2-40B4-BE49-F238E27FC236}">
                <a16:creationId xmlns:a16="http://schemas.microsoft.com/office/drawing/2014/main" id="{A2491FB1-AB43-B0EE-EA2D-93E75DD5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15" y="4353606"/>
            <a:ext cx="3410040" cy="227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3307BDA8-905E-CE95-1516-54BF4FF9F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1" y="1224117"/>
            <a:ext cx="4467409" cy="283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7779">
            <a:off x="5394521" y="4918105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B4655E8-61B2-C2BF-8AE6-63BAE13DC69C}"/>
              </a:ext>
            </a:extLst>
          </p:cNvPr>
          <p:cNvGrpSpPr/>
          <p:nvPr/>
        </p:nvGrpSpPr>
        <p:grpSpPr>
          <a:xfrm>
            <a:off x="4854611" y="1224116"/>
            <a:ext cx="4020194" cy="2831690"/>
            <a:chOff x="4854611" y="1224116"/>
            <a:chExt cx="4020194" cy="28316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341F0C-0BBD-119F-2D27-F3ABB8EFE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4611" y="1224116"/>
              <a:ext cx="4020194" cy="2831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48BBB9-D934-24EF-B77A-2F21BC327742}"/>
                </a:ext>
              </a:extLst>
            </p:cNvPr>
            <p:cNvSpPr/>
            <p:nvPr/>
          </p:nvSpPr>
          <p:spPr>
            <a:xfrm>
              <a:off x="5444700" y="2031195"/>
              <a:ext cx="644889" cy="228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8216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114622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" name="AutoShape 2" descr="Flag of the Czech Republic - Wikipedia">
            <a:extLst>
              <a:ext uri="{FF2B5EF4-FFF2-40B4-BE49-F238E27FC236}">
                <a16:creationId xmlns:a16="http://schemas.microsoft.com/office/drawing/2014/main" id="{6FA31322-017D-9AF6-390E-E91750B00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6" name="Picture 2" descr="Flag of Norway | Britannica">
            <a:extLst>
              <a:ext uri="{FF2B5EF4-FFF2-40B4-BE49-F238E27FC236}">
                <a16:creationId xmlns:a16="http://schemas.microsoft.com/office/drawing/2014/main" id="{A442A889-B9AD-48E4-51B6-F5E09BD4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79" y="4383121"/>
            <a:ext cx="2984090" cy="217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1648">
            <a:off x="1730512" y="4766986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20 Famous Landmarks In Norway For Your Bucket List">
            <a:extLst>
              <a:ext uri="{FF2B5EF4-FFF2-40B4-BE49-F238E27FC236}">
                <a16:creationId xmlns:a16="http://schemas.microsoft.com/office/drawing/2014/main" id="{DEBCE9D7-63F4-7188-60B7-D3DC45D8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3" y="1224116"/>
            <a:ext cx="4517923" cy="283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F379A2B-79B2-C5F9-F58E-10015DDF6123}"/>
              </a:ext>
            </a:extLst>
          </p:cNvPr>
          <p:cNvGrpSpPr/>
          <p:nvPr/>
        </p:nvGrpSpPr>
        <p:grpSpPr>
          <a:xfrm>
            <a:off x="5029200" y="1224116"/>
            <a:ext cx="3743325" cy="2831690"/>
            <a:chOff x="5029200" y="1224116"/>
            <a:chExt cx="3743325" cy="28316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F19312-D4A7-D6CF-F1BF-A261EB63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9200" y="1224116"/>
              <a:ext cx="3743325" cy="2831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4BFCB3-72BC-8F72-AF85-697A391CFB47}"/>
                </a:ext>
              </a:extLst>
            </p:cNvPr>
            <p:cNvSpPr/>
            <p:nvPr/>
          </p:nvSpPr>
          <p:spPr>
            <a:xfrm>
              <a:off x="7792177" y="1947313"/>
              <a:ext cx="644889" cy="186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684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114622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22538" name="Picture 10" descr="Finland - Flag - J W Plant">
            <a:extLst>
              <a:ext uri="{FF2B5EF4-FFF2-40B4-BE49-F238E27FC236}">
                <a16:creationId xmlns:a16="http://schemas.microsoft.com/office/drawing/2014/main" id="{EDD1879F-D8C7-ACFB-04DE-28151A72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63" y="4162985"/>
            <a:ext cx="4104136" cy="252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Tourist attractions in Finland - famous landmarks, things to do | Insight  Guides">
            <a:extLst>
              <a:ext uri="{FF2B5EF4-FFF2-40B4-BE49-F238E27FC236}">
                <a16:creationId xmlns:a16="http://schemas.microsoft.com/office/drawing/2014/main" id="{D8F81C69-E7EC-1BEA-F87C-46C483ED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9" y="1360478"/>
            <a:ext cx="3951955" cy="25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6325">
            <a:off x="1056884" y="3615697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472144-C29E-D97C-E7F8-847789A9132D}"/>
              </a:ext>
            </a:extLst>
          </p:cNvPr>
          <p:cNvGrpSpPr/>
          <p:nvPr/>
        </p:nvGrpSpPr>
        <p:grpSpPr>
          <a:xfrm>
            <a:off x="4468761" y="1337990"/>
            <a:ext cx="4311099" cy="2602595"/>
            <a:chOff x="4468761" y="1337990"/>
            <a:chExt cx="4311099" cy="26025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DDBC83-2EF4-3E5A-8C19-298BDD4FF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8761" y="1337990"/>
              <a:ext cx="4311099" cy="260259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AABBFD-1F2C-CDD0-5CC7-E92140A123FC}"/>
                </a:ext>
              </a:extLst>
            </p:cNvPr>
            <p:cNvSpPr/>
            <p:nvPr/>
          </p:nvSpPr>
          <p:spPr>
            <a:xfrm>
              <a:off x="5089161" y="2129552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646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114622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24580" name="Picture 4" descr="Buy Latvia Flags | Latvian Flags for sale at Flag and Bunting Store">
            <a:extLst>
              <a:ext uri="{FF2B5EF4-FFF2-40B4-BE49-F238E27FC236}">
                <a16:creationId xmlns:a16="http://schemas.microsoft.com/office/drawing/2014/main" id="{C000AE8C-32B6-3BD7-AB05-A0147B5AD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67" y="4452496"/>
            <a:ext cx="3628105" cy="217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Architecture of Latvia. Must See and Must Visit Monuments in Latvia">
            <a:extLst>
              <a:ext uri="{FF2B5EF4-FFF2-40B4-BE49-F238E27FC236}">
                <a16:creationId xmlns:a16="http://schemas.microsoft.com/office/drawing/2014/main" id="{4E35EB26-6562-3D62-BC02-84A3AFDA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6" y="1150659"/>
            <a:ext cx="4388873" cy="308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E2924E-CBC9-8A9C-1B7F-35C451411F39}"/>
              </a:ext>
            </a:extLst>
          </p:cNvPr>
          <p:cNvGrpSpPr/>
          <p:nvPr/>
        </p:nvGrpSpPr>
        <p:grpSpPr>
          <a:xfrm>
            <a:off x="5323958" y="1150659"/>
            <a:ext cx="3191392" cy="3088301"/>
            <a:chOff x="5323958" y="1150659"/>
            <a:chExt cx="3191392" cy="30883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D30701-33A2-985C-5E2D-06BBB2213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3958" y="1150659"/>
              <a:ext cx="3191392" cy="30883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FB9045-ED18-0942-A3B0-8B0D6071AE62}"/>
                </a:ext>
              </a:extLst>
            </p:cNvPr>
            <p:cNvSpPr/>
            <p:nvPr/>
          </p:nvSpPr>
          <p:spPr>
            <a:xfrm>
              <a:off x="6194061" y="1745329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6325">
            <a:off x="6159470" y="3880314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7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5EE7-5CA0-3049-A88C-1ADE3287C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FBB7-C0FB-BA41-24D2-FD05B0E033C5}"/>
              </a:ext>
            </a:extLst>
          </p:cNvPr>
          <p:cNvSpPr txBox="1"/>
          <p:nvPr/>
        </p:nvSpPr>
        <p:spPr>
          <a:xfrm rot="19401521">
            <a:off x="6229350" y="29610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002060"/>
                </a:solidFill>
                <a:effectLst/>
                <a:latin typeface="Söhne"/>
              </a:rPr>
              <a:t>Antworten</a:t>
            </a:r>
            <a:endParaRPr lang="en-GB" sz="3200" b="0" i="0" dirty="0">
              <a:solidFill>
                <a:srgbClr val="002060"/>
              </a:solidFill>
              <a:effectLst/>
              <a:latin typeface="Söh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7B17F-88D1-49FF-4CED-5355AD3CEB71}"/>
              </a:ext>
            </a:extLst>
          </p:cNvPr>
          <p:cNvSpPr txBox="1"/>
          <p:nvPr/>
        </p:nvSpPr>
        <p:spPr>
          <a:xfrm rot="2193501">
            <a:off x="7091360" y="984211"/>
            <a:ext cx="2199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92D050"/>
                </a:solidFill>
                <a:effectLst/>
                <a:latin typeface="Söhne"/>
              </a:rPr>
              <a:t>Réponses</a:t>
            </a:r>
            <a:endParaRPr lang="en-GB" sz="3200" b="0" i="0" dirty="0">
              <a:solidFill>
                <a:srgbClr val="92D050"/>
              </a:solidFill>
              <a:effectLst/>
              <a:latin typeface="Söhn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1217A-0FF9-D669-975F-E49E3AAC5715}"/>
              </a:ext>
            </a:extLst>
          </p:cNvPr>
          <p:cNvSpPr txBox="1"/>
          <p:nvPr/>
        </p:nvSpPr>
        <p:spPr>
          <a:xfrm>
            <a:off x="539427" y="5826820"/>
            <a:ext cx="5711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00B0F0"/>
                </a:solidFill>
                <a:effectLst/>
                <a:latin typeface="Söhne"/>
              </a:rPr>
              <a:t>respuestas</a:t>
            </a:r>
            <a:endParaRPr lang="en-GB" sz="3200" b="0" i="0" dirty="0">
              <a:solidFill>
                <a:srgbClr val="00B0F0"/>
              </a:solidFill>
              <a:effectLst/>
              <a:latin typeface="Söhn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1E2E6-2EFE-C67D-651C-BE20D41356A8}"/>
              </a:ext>
            </a:extLst>
          </p:cNvPr>
          <p:cNvSpPr txBox="1"/>
          <p:nvPr/>
        </p:nvSpPr>
        <p:spPr>
          <a:xfrm>
            <a:off x="1637518" y="3346311"/>
            <a:ext cx="2273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ko-KR" altLang="en-US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Söhne"/>
              </a:rPr>
              <a:t>답변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76583-9DB0-B495-EBC7-9C13E5579DD0}"/>
              </a:ext>
            </a:extLst>
          </p:cNvPr>
          <p:cNvSpPr txBox="1"/>
          <p:nvPr/>
        </p:nvSpPr>
        <p:spPr>
          <a:xfrm>
            <a:off x="308989" y="4411051"/>
            <a:ext cx="1328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ja-JP" altLang="en-US" sz="3200" b="0" i="0" dirty="0">
                <a:solidFill>
                  <a:srgbClr val="00FFFF"/>
                </a:solidFill>
                <a:effectLst/>
                <a:latin typeface="Söhne"/>
              </a:rPr>
              <a:t>答案</a:t>
            </a:r>
            <a:endParaRPr lang="en-GB" sz="3200" b="0" i="0" dirty="0">
              <a:solidFill>
                <a:srgbClr val="00FFFF"/>
              </a:solidFill>
              <a:effectLst/>
              <a:latin typeface="Söhn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0CB8B-EAEA-835A-FEF9-9F2C1221410D}"/>
              </a:ext>
            </a:extLst>
          </p:cNvPr>
          <p:cNvSpPr txBox="1"/>
          <p:nvPr/>
        </p:nvSpPr>
        <p:spPr>
          <a:xfrm>
            <a:off x="407505" y="808225"/>
            <a:ext cx="2163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ja-JP" altLang="en-US" sz="3200" b="0" i="0" dirty="0">
                <a:solidFill>
                  <a:srgbClr val="00B0F0"/>
                </a:solidFill>
                <a:effectLst/>
                <a:latin typeface="Söhne"/>
              </a:rPr>
              <a:t>回答</a:t>
            </a:r>
            <a:endParaRPr lang="en-GB" sz="3200" b="0" i="0" dirty="0">
              <a:solidFill>
                <a:srgbClr val="00B0F0"/>
              </a:solidFill>
              <a:effectLst/>
              <a:latin typeface="Söhn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7CA26-E98D-24BD-2D9D-CE0514B8A310}"/>
              </a:ext>
            </a:extLst>
          </p:cNvPr>
          <p:cNvSpPr txBox="1"/>
          <p:nvPr/>
        </p:nvSpPr>
        <p:spPr>
          <a:xfrm>
            <a:off x="3783864" y="5034015"/>
            <a:ext cx="2643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az-Cyrl-AZ" sz="3200" b="0" i="0" dirty="0">
                <a:solidFill>
                  <a:srgbClr val="FF00FF"/>
                </a:solidFill>
                <a:effectLst/>
                <a:latin typeface="Söhne"/>
              </a:rPr>
              <a:t>ответы</a:t>
            </a:r>
            <a:endParaRPr lang="en-GB" sz="3200" b="0" i="0" dirty="0">
              <a:solidFill>
                <a:srgbClr val="FF00FF"/>
              </a:solidFill>
              <a:effectLst/>
              <a:latin typeface="Söhn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62DEE-B0F3-703E-D602-ED5F3F29280D}"/>
              </a:ext>
            </a:extLst>
          </p:cNvPr>
          <p:cNvSpPr txBox="1"/>
          <p:nvPr/>
        </p:nvSpPr>
        <p:spPr>
          <a:xfrm>
            <a:off x="6427306" y="5962379"/>
            <a:ext cx="2611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FF6600"/>
                </a:solidFill>
                <a:effectLst/>
                <a:latin typeface="Söhne"/>
              </a:rPr>
              <a:t>Antwoorden</a:t>
            </a:r>
            <a:endParaRPr lang="en-GB" sz="3200" b="0" i="0" dirty="0">
              <a:solidFill>
                <a:srgbClr val="FF6600"/>
              </a:solidFill>
              <a:effectLst/>
              <a:latin typeface="Söhn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AEA75D-CDF5-8CC5-2504-CDA8B0058B10}"/>
              </a:ext>
            </a:extLst>
          </p:cNvPr>
          <p:cNvSpPr txBox="1"/>
          <p:nvPr/>
        </p:nvSpPr>
        <p:spPr>
          <a:xfrm rot="20084920">
            <a:off x="416983" y="2063185"/>
            <a:ext cx="2546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7030A0"/>
                </a:solidFill>
                <a:effectLst/>
                <a:latin typeface="Söhne"/>
              </a:rPr>
              <a:t>respostas</a:t>
            </a:r>
            <a:endParaRPr lang="en-GB" sz="3200" b="0" i="0" dirty="0">
              <a:solidFill>
                <a:srgbClr val="7030A0"/>
              </a:solidFill>
              <a:effectLst/>
              <a:latin typeface="Söhn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CC5DDB-8A7B-B7E0-0463-8363B54AC33A}"/>
              </a:ext>
            </a:extLst>
          </p:cNvPr>
          <p:cNvSpPr txBox="1"/>
          <p:nvPr/>
        </p:nvSpPr>
        <p:spPr>
          <a:xfrm>
            <a:off x="5993297" y="2243383"/>
            <a:ext cx="5903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FF0000"/>
                </a:solidFill>
                <a:effectLst/>
                <a:latin typeface="Söhne"/>
              </a:rPr>
              <a:t>risposte</a:t>
            </a:r>
            <a:endParaRPr lang="en-GB" sz="3200" b="0" i="0" dirty="0">
              <a:solidFill>
                <a:srgbClr val="FF0000"/>
              </a:solidFill>
              <a:effectLst/>
              <a:latin typeface="Söhn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006FC3-81F6-6995-6783-D73C6F52768D}"/>
              </a:ext>
            </a:extLst>
          </p:cNvPr>
          <p:cNvSpPr txBox="1"/>
          <p:nvPr/>
        </p:nvSpPr>
        <p:spPr>
          <a:xfrm>
            <a:off x="3395270" y="1472952"/>
            <a:ext cx="235346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Slovenia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Greece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Spain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Iceland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Romania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Netherlands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Hungary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Poland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Czech republic 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Norway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Finland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Latvia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BFD89B-1D92-D0A8-0F3F-B5D66C5C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01" y="112918"/>
            <a:ext cx="1261670" cy="12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5FBB7-C0FB-BA41-24D2-FD05B0E033C5}"/>
              </a:ext>
            </a:extLst>
          </p:cNvPr>
          <p:cNvSpPr txBox="1"/>
          <p:nvPr/>
        </p:nvSpPr>
        <p:spPr>
          <a:xfrm rot="19401521">
            <a:off x="6229350" y="29610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002060"/>
                </a:solidFill>
                <a:effectLst/>
                <a:latin typeface="Söhne"/>
              </a:rPr>
              <a:t>Antworten</a:t>
            </a:r>
            <a:endParaRPr lang="en-GB" sz="3200" b="0" i="0" dirty="0">
              <a:solidFill>
                <a:srgbClr val="002060"/>
              </a:solidFill>
              <a:effectLst/>
              <a:latin typeface="Söh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7B17F-88D1-49FF-4CED-5355AD3CEB71}"/>
              </a:ext>
            </a:extLst>
          </p:cNvPr>
          <p:cNvSpPr txBox="1"/>
          <p:nvPr/>
        </p:nvSpPr>
        <p:spPr>
          <a:xfrm rot="2193501">
            <a:off x="7091360" y="984211"/>
            <a:ext cx="2199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92D050"/>
                </a:solidFill>
                <a:effectLst/>
                <a:latin typeface="Söhne"/>
              </a:rPr>
              <a:t>Réponses</a:t>
            </a:r>
            <a:endParaRPr lang="en-GB" sz="3200" b="0" i="0" dirty="0">
              <a:solidFill>
                <a:srgbClr val="92D050"/>
              </a:solidFill>
              <a:effectLst/>
              <a:latin typeface="Söhn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51217A-0FF9-D669-975F-E49E3AAC5715}"/>
              </a:ext>
            </a:extLst>
          </p:cNvPr>
          <p:cNvSpPr txBox="1"/>
          <p:nvPr/>
        </p:nvSpPr>
        <p:spPr>
          <a:xfrm>
            <a:off x="539427" y="5826820"/>
            <a:ext cx="5711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00B0F0"/>
                </a:solidFill>
                <a:effectLst/>
                <a:latin typeface="Söhne"/>
              </a:rPr>
              <a:t>respuestas</a:t>
            </a:r>
            <a:endParaRPr lang="en-GB" sz="3200" b="0" i="0" dirty="0">
              <a:solidFill>
                <a:srgbClr val="00B0F0"/>
              </a:solidFill>
              <a:effectLst/>
              <a:latin typeface="Söhn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1E2E6-2EFE-C67D-651C-BE20D41356A8}"/>
              </a:ext>
            </a:extLst>
          </p:cNvPr>
          <p:cNvSpPr txBox="1"/>
          <p:nvPr/>
        </p:nvSpPr>
        <p:spPr>
          <a:xfrm>
            <a:off x="1637518" y="3346311"/>
            <a:ext cx="2273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ko-KR" altLang="en-US" sz="3200" b="0" i="0" dirty="0">
                <a:solidFill>
                  <a:schemeClr val="accent2">
                    <a:lumMod val="75000"/>
                  </a:schemeClr>
                </a:solidFill>
                <a:effectLst/>
                <a:latin typeface="Söhne"/>
              </a:rPr>
              <a:t>답변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76583-9DB0-B495-EBC7-9C13E5579DD0}"/>
              </a:ext>
            </a:extLst>
          </p:cNvPr>
          <p:cNvSpPr txBox="1"/>
          <p:nvPr/>
        </p:nvSpPr>
        <p:spPr>
          <a:xfrm>
            <a:off x="308989" y="4411051"/>
            <a:ext cx="1328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ja-JP" altLang="en-US" sz="3200" b="0" i="0" dirty="0">
                <a:solidFill>
                  <a:srgbClr val="00FFFF"/>
                </a:solidFill>
                <a:effectLst/>
                <a:latin typeface="Söhne"/>
              </a:rPr>
              <a:t>答案</a:t>
            </a:r>
            <a:endParaRPr lang="en-GB" sz="3200" b="0" i="0" dirty="0">
              <a:solidFill>
                <a:srgbClr val="00FFFF"/>
              </a:solidFill>
              <a:effectLst/>
              <a:latin typeface="Söhn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90CB8B-EAEA-835A-FEF9-9F2C1221410D}"/>
              </a:ext>
            </a:extLst>
          </p:cNvPr>
          <p:cNvSpPr txBox="1"/>
          <p:nvPr/>
        </p:nvSpPr>
        <p:spPr>
          <a:xfrm>
            <a:off x="407505" y="808225"/>
            <a:ext cx="2163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ja-JP" altLang="en-US" sz="3200" b="0" i="0" dirty="0">
                <a:solidFill>
                  <a:srgbClr val="00B0F0"/>
                </a:solidFill>
                <a:effectLst/>
                <a:latin typeface="Söhne"/>
              </a:rPr>
              <a:t>回答</a:t>
            </a:r>
            <a:endParaRPr lang="en-GB" sz="3200" b="0" i="0" dirty="0">
              <a:solidFill>
                <a:srgbClr val="00B0F0"/>
              </a:solidFill>
              <a:effectLst/>
              <a:latin typeface="Söhn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7CA26-E98D-24BD-2D9D-CE0514B8A310}"/>
              </a:ext>
            </a:extLst>
          </p:cNvPr>
          <p:cNvSpPr txBox="1"/>
          <p:nvPr/>
        </p:nvSpPr>
        <p:spPr>
          <a:xfrm>
            <a:off x="3783864" y="5034015"/>
            <a:ext cx="2643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az-Cyrl-AZ" sz="3200" b="0" i="0" dirty="0">
                <a:solidFill>
                  <a:srgbClr val="FF00FF"/>
                </a:solidFill>
                <a:effectLst/>
                <a:latin typeface="Söhne"/>
              </a:rPr>
              <a:t>ответы</a:t>
            </a:r>
            <a:endParaRPr lang="en-GB" sz="3200" b="0" i="0" dirty="0">
              <a:solidFill>
                <a:srgbClr val="FF00FF"/>
              </a:solidFill>
              <a:effectLst/>
              <a:latin typeface="Söhn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62DEE-B0F3-703E-D602-ED5F3F29280D}"/>
              </a:ext>
            </a:extLst>
          </p:cNvPr>
          <p:cNvSpPr txBox="1"/>
          <p:nvPr/>
        </p:nvSpPr>
        <p:spPr>
          <a:xfrm>
            <a:off x="6427306" y="5962379"/>
            <a:ext cx="2611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FF6600"/>
                </a:solidFill>
                <a:effectLst/>
                <a:latin typeface="Söhne"/>
              </a:rPr>
              <a:t>Antwoorden</a:t>
            </a:r>
            <a:endParaRPr lang="en-GB" sz="3200" b="0" i="0" dirty="0">
              <a:solidFill>
                <a:srgbClr val="FF6600"/>
              </a:solidFill>
              <a:effectLst/>
              <a:latin typeface="Söhn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AEA75D-CDF5-8CC5-2504-CDA8B0058B10}"/>
              </a:ext>
            </a:extLst>
          </p:cNvPr>
          <p:cNvSpPr txBox="1"/>
          <p:nvPr/>
        </p:nvSpPr>
        <p:spPr>
          <a:xfrm rot="20084920">
            <a:off x="416983" y="2063185"/>
            <a:ext cx="2546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7030A0"/>
                </a:solidFill>
                <a:effectLst/>
                <a:latin typeface="Söhne"/>
              </a:rPr>
              <a:t>respostas</a:t>
            </a:r>
            <a:endParaRPr lang="en-GB" sz="3200" b="0" i="0" dirty="0">
              <a:solidFill>
                <a:srgbClr val="7030A0"/>
              </a:solidFill>
              <a:effectLst/>
              <a:latin typeface="Söhn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CC5DDB-8A7B-B7E0-0463-8363B54AC33A}"/>
              </a:ext>
            </a:extLst>
          </p:cNvPr>
          <p:cNvSpPr txBox="1"/>
          <p:nvPr/>
        </p:nvSpPr>
        <p:spPr>
          <a:xfrm>
            <a:off x="5993297" y="2243383"/>
            <a:ext cx="5903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GB" sz="3200" b="0" i="0" dirty="0" err="1">
                <a:solidFill>
                  <a:srgbClr val="FF0000"/>
                </a:solidFill>
                <a:effectLst/>
                <a:latin typeface="Söhne"/>
              </a:rPr>
              <a:t>risposte</a:t>
            </a:r>
            <a:endParaRPr lang="en-GB" sz="3200" b="0" i="0" dirty="0">
              <a:solidFill>
                <a:srgbClr val="FF0000"/>
              </a:solidFill>
              <a:effectLst/>
              <a:latin typeface="Söhne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21B6DAD-7428-B9E5-F08C-66A702F75A4A}"/>
              </a:ext>
            </a:extLst>
          </p:cNvPr>
          <p:cNvSpPr txBox="1">
            <a:spLocks/>
          </p:cNvSpPr>
          <p:nvPr/>
        </p:nvSpPr>
        <p:spPr>
          <a:xfrm>
            <a:off x="831160" y="362803"/>
            <a:ext cx="7481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dirty="0"/>
              <a:t>Tie breaker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2239DC-A77F-3EB7-7FA8-FD09D05DB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490" y="1393000"/>
            <a:ext cx="1173533" cy="1173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F9BA88-90DA-BF53-B7A7-1090DD316E67}"/>
              </a:ext>
            </a:extLst>
          </p:cNvPr>
          <p:cNvSpPr txBox="1"/>
          <p:nvPr/>
        </p:nvSpPr>
        <p:spPr>
          <a:xfrm>
            <a:off x="3246783" y="2690191"/>
            <a:ext cx="2643442" cy="2062103"/>
          </a:xfrm>
          <a:custGeom>
            <a:avLst/>
            <a:gdLst>
              <a:gd name="connsiteX0" fmla="*/ 0 w 2643442"/>
              <a:gd name="connsiteY0" fmla="*/ 0 h 2062103"/>
              <a:gd name="connsiteX1" fmla="*/ 555123 w 2643442"/>
              <a:gd name="connsiteY1" fmla="*/ 0 h 2062103"/>
              <a:gd name="connsiteX2" fmla="*/ 1057377 w 2643442"/>
              <a:gd name="connsiteY2" fmla="*/ 0 h 2062103"/>
              <a:gd name="connsiteX3" fmla="*/ 1506762 w 2643442"/>
              <a:gd name="connsiteY3" fmla="*/ 0 h 2062103"/>
              <a:gd name="connsiteX4" fmla="*/ 1956147 w 2643442"/>
              <a:gd name="connsiteY4" fmla="*/ 0 h 2062103"/>
              <a:gd name="connsiteX5" fmla="*/ 2643442 w 2643442"/>
              <a:gd name="connsiteY5" fmla="*/ 0 h 2062103"/>
              <a:gd name="connsiteX6" fmla="*/ 2643442 w 2643442"/>
              <a:gd name="connsiteY6" fmla="*/ 494905 h 2062103"/>
              <a:gd name="connsiteX7" fmla="*/ 2643442 w 2643442"/>
              <a:gd name="connsiteY7" fmla="*/ 969188 h 2062103"/>
              <a:gd name="connsiteX8" fmla="*/ 2643442 w 2643442"/>
              <a:gd name="connsiteY8" fmla="*/ 1422851 h 2062103"/>
              <a:gd name="connsiteX9" fmla="*/ 2643442 w 2643442"/>
              <a:gd name="connsiteY9" fmla="*/ 2062103 h 2062103"/>
              <a:gd name="connsiteX10" fmla="*/ 2088319 w 2643442"/>
              <a:gd name="connsiteY10" fmla="*/ 2062103 h 2062103"/>
              <a:gd name="connsiteX11" fmla="*/ 1612500 w 2643442"/>
              <a:gd name="connsiteY11" fmla="*/ 2062103 h 2062103"/>
              <a:gd name="connsiteX12" fmla="*/ 1136680 w 2643442"/>
              <a:gd name="connsiteY12" fmla="*/ 2062103 h 2062103"/>
              <a:gd name="connsiteX13" fmla="*/ 607992 w 2643442"/>
              <a:gd name="connsiteY13" fmla="*/ 2062103 h 2062103"/>
              <a:gd name="connsiteX14" fmla="*/ 0 w 2643442"/>
              <a:gd name="connsiteY14" fmla="*/ 2062103 h 2062103"/>
              <a:gd name="connsiteX15" fmla="*/ 0 w 2643442"/>
              <a:gd name="connsiteY15" fmla="*/ 1587819 h 2062103"/>
              <a:gd name="connsiteX16" fmla="*/ 0 w 2643442"/>
              <a:gd name="connsiteY16" fmla="*/ 1092915 h 2062103"/>
              <a:gd name="connsiteX17" fmla="*/ 0 w 2643442"/>
              <a:gd name="connsiteY17" fmla="*/ 639252 h 2062103"/>
              <a:gd name="connsiteX18" fmla="*/ 0 w 2643442"/>
              <a:gd name="connsiteY18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43442" h="2062103" extrusionOk="0">
                <a:moveTo>
                  <a:pt x="0" y="0"/>
                </a:moveTo>
                <a:cubicBezTo>
                  <a:pt x="263904" y="-63725"/>
                  <a:pt x="283507" y="26647"/>
                  <a:pt x="555123" y="0"/>
                </a:cubicBezTo>
                <a:cubicBezTo>
                  <a:pt x="826739" y="-26647"/>
                  <a:pt x="822073" y="40285"/>
                  <a:pt x="1057377" y="0"/>
                </a:cubicBezTo>
                <a:cubicBezTo>
                  <a:pt x="1292681" y="-40285"/>
                  <a:pt x="1347090" y="7339"/>
                  <a:pt x="1506762" y="0"/>
                </a:cubicBezTo>
                <a:cubicBezTo>
                  <a:pt x="1666435" y="-7339"/>
                  <a:pt x="1838221" y="15048"/>
                  <a:pt x="1956147" y="0"/>
                </a:cubicBezTo>
                <a:cubicBezTo>
                  <a:pt x="2074074" y="-15048"/>
                  <a:pt x="2337430" y="49525"/>
                  <a:pt x="2643442" y="0"/>
                </a:cubicBezTo>
                <a:cubicBezTo>
                  <a:pt x="2679835" y="187875"/>
                  <a:pt x="2640861" y="365602"/>
                  <a:pt x="2643442" y="494905"/>
                </a:cubicBezTo>
                <a:cubicBezTo>
                  <a:pt x="2646023" y="624209"/>
                  <a:pt x="2599774" y="857802"/>
                  <a:pt x="2643442" y="969188"/>
                </a:cubicBezTo>
                <a:cubicBezTo>
                  <a:pt x="2687110" y="1080574"/>
                  <a:pt x="2635401" y="1261795"/>
                  <a:pt x="2643442" y="1422851"/>
                </a:cubicBezTo>
                <a:cubicBezTo>
                  <a:pt x="2651483" y="1583907"/>
                  <a:pt x="2583020" y="1910496"/>
                  <a:pt x="2643442" y="2062103"/>
                </a:cubicBezTo>
                <a:cubicBezTo>
                  <a:pt x="2423046" y="2083553"/>
                  <a:pt x="2294598" y="1996847"/>
                  <a:pt x="2088319" y="2062103"/>
                </a:cubicBezTo>
                <a:cubicBezTo>
                  <a:pt x="1882040" y="2127359"/>
                  <a:pt x="1729234" y="2020314"/>
                  <a:pt x="1612500" y="2062103"/>
                </a:cubicBezTo>
                <a:cubicBezTo>
                  <a:pt x="1495766" y="2103892"/>
                  <a:pt x="1259307" y="2021706"/>
                  <a:pt x="1136680" y="2062103"/>
                </a:cubicBezTo>
                <a:cubicBezTo>
                  <a:pt x="1014053" y="2102500"/>
                  <a:pt x="778878" y="2034977"/>
                  <a:pt x="607992" y="2062103"/>
                </a:cubicBezTo>
                <a:cubicBezTo>
                  <a:pt x="437106" y="2089229"/>
                  <a:pt x="301430" y="2011861"/>
                  <a:pt x="0" y="2062103"/>
                </a:cubicBezTo>
                <a:cubicBezTo>
                  <a:pt x="-949" y="1893492"/>
                  <a:pt x="26869" y="1781562"/>
                  <a:pt x="0" y="1587819"/>
                </a:cubicBezTo>
                <a:cubicBezTo>
                  <a:pt x="-26869" y="1394076"/>
                  <a:pt x="2290" y="1311300"/>
                  <a:pt x="0" y="1092915"/>
                </a:cubicBezTo>
                <a:cubicBezTo>
                  <a:pt x="-2290" y="874530"/>
                  <a:pt x="16270" y="770663"/>
                  <a:pt x="0" y="639252"/>
                </a:cubicBezTo>
                <a:cubicBezTo>
                  <a:pt x="-16270" y="507841"/>
                  <a:pt x="59169" y="27281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972188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Can you name the 10 languages on the board?</a:t>
            </a:r>
          </a:p>
        </p:txBody>
      </p:sp>
    </p:spTree>
    <p:extLst>
      <p:ext uri="{BB962C8B-B14F-4D97-AF65-F5344CB8AC3E}">
        <p14:creationId xmlns:p14="http://schemas.microsoft.com/office/powerpoint/2010/main" val="114576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21B6DAD-7428-B9E5-F08C-66A702F75A4A}"/>
              </a:ext>
            </a:extLst>
          </p:cNvPr>
          <p:cNvSpPr txBox="1">
            <a:spLocks/>
          </p:cNvSpPr>
          <p:nvPr/>
        </p:nvSpPr>
        <p:spPr>
          <a:xfrm>
            <a:off x="831160" y="362803"/>
            <a:ext cx="7481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dirty="0"/>
              <a:t>Tie breaker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2239DC-A77F-3EB7-7FA8-FD09D05DB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27" y="438817"/>
            <a:ext cx="1173533" cy="1173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39EFF8-BFA5-B824-AAE1-FD70E4D5511C}"/>
              </a:ext>
            </a:extLst>
          </p:cNvPr>
          <p:cNvSpPr txBox="1"/>
          <p:nvPr/>
        </p:nvSpPr>
        <p:spPr>
          <a:xfrm>
            <a:off x="448923" y="1764380"/>
            <a:ext cx="90443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French: "</a:t>
            </a:r>
            <a:r>
              <a:rPr lang="en-GB" sz="2800" b="0" i="0" dirty="0" err="1">
                <a:effectLst/>
                <a:latin typeface="Söhne"/>
              </a:rPr>
              <a:t>réponses</a:t>
            </a:r>
            <a:r>
              <a:rPr lang="en-GB" sz="2800" b="0" i="0" dirty="0">
                <a:effectLst/>
                <a:latin typeface="Söhne"/>
              </a:rPr>
              <a:t>"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Spanish: "</a:t>
            </a:r>
            <a:r>
              <a:rPr lang="en-GB" sz="2800" b="0" i="0" dirty="0" err="1">
                <a:effectLst/>
                <a:latin typeface="Söhne"/>
              </a:rPr>
              <a:t>respuestas</a:t>
            </a:r>
            <a:r>
              <a:rPr lang="en-GB" sz="2800" b="0" i="0" dirty="0">
                <a:effectLst/>
                <a:latin typeface="Söhne"/>
              </a:rPr>
              <a:t>"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German: "</a:t>
            </a:r>
            <a:r>
              <a:rPr lang="en-GB" sz="2800" b="0" i="0" dirty="0" err="1">
                <a:effectLst/>
                <a:latin typeface="Söhne"/>
              </a:rPr>
              <a:t>Antworten</a:t>
            </a:r>
            <a:r>
              <a:rPr lang="en-GB" sz="2800" b="0" i="0" dirty="0">
                <a:effectLst/>
                <a:latin typeface="Söhne"/>
              </a:rPr>
              <a:t>"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Italian: "</a:t>
            </a:r>
            <a:r>
              <a:rPr lang="en-GB" sz="2800" b="0" i="0" dirty="0" err="1">
                <a:effectLst/>
                <a:latin typeface="Söhne"/>
              </a:rPr>
              <a:t>risposte</a:t>
            </a:r>
            <a:r>
              <a:rPr lang="en-GB" sz="2800" b="0" i="0" dirty="0">
                <a:effectLst/>
                <a:latin typeface="Söhne"/>
              </a:rPr>
              <a:t>"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Portuguese: "</a:t>
            </a:r>
            <a:r>
              <a:rPr lang="en-GB" sz="2800" b="0" i="0" dirty="0" err="1">
                <a:effectLst/>
                <a:latin typeface="Söhne"/>
              </a:rPr>
              <a:t>respostas</a:t>
            </a:r>
            <a:r>
              <a:rPr lang="en-GB" sz="2800" b="0" i="0" dirty="0">
                <a:effectLst/>
                <a:latin typeface="Söhne"/>
              </a:rPr>
              <a:t>"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Dutch: "</a:t>
            </a:r>
            <a:r>
              <a:rPr lang="en-GB" sz="2800" b="0" i="0" dirty="0" err="1">
                <a:effectLst/>
                <a:latin typeface="Söhne"/>
              </a:rPr>
              <a:t>antwoorden</a:t>
            </a:r>
            <a:r>
              <a:rPr lang="en-GB" sz="2800" b="0" i="0" dirty="0">
                <a:effectLst/>
                <a:latin typeface="Söhne"/>
              </a:rPr>
              <a:t>"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Russian: "</a:t>
            </a:r>
            <a:r>
              <a:rPr lang="az-Cyrl-AZ" sz="2800" b="0" i="0" dirty="0">
                <a:effectLst/>
                <a:latin typeface="Söhne"/>
              </a:rPr>
              <a:t>ответы" (</a:t>
            </a:r>
            <a:r>
              <a:rPr lang="en-GB" sz="2800" b="0" i="0" dirty="0">
                <a:effectLst/>
                <a:latin typeface="Söhne"/>
              </a:rPr>
              <a:t>pronounced as "</a:t>
            </a:r>
            <a:r>
              <a:rPr lang="en-GB" sz="2800" b="0" i="0" dirty="0" err="1">
                <a:effectLst/>
                <a:latin typeface="Söhne"/>
              </a:rPr>
              <a:t>otvety</a:t>
            </a:r>
            <a:r>
              <a:rPr lang="en-GB" sz="2800" b="0" i="0" dirty="0">
                <a:effectLst/>
                <a:latin typeface="Söhne"/>
              </a:rPr>
              <a:t>")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Japanese: "</a:t>
            </a:r>
            <a:r>
              <a:rPr lang="ja-JP" altLang="en-US" sz="2800" b="0" i="0" dirty="0">
                <a:effectLst/>
                <a:latin typeface="Söhne"/>
              </a:rPr>
              <a:t>回答</a:t>
            </a:r>
            <a:r>
              <a:rPr lang="en-US" altLang="ja-JP" sz="2800" b="0" i="0" dirty="0">
                <a:effectLst/>
                <a:latin typeface="Söhne"/>
              </a:rPr>
              <a:t>" (</a:t>
            </a:r>
            <a:r>
              <a:rPr lang="en-GB" sz="2800" b="0" i="0" dirty="0">
                <a:effectLst/>
                <a:latin typeface="Söhne"/>
              </a:rPr>
              <a:t>pronounced as "</a:t>
            </a:r>
            <a:r>
              <a:rPr lang="en-GB" sz="2800" b="0" i="0" dirty="0" err="1">
                <a:effectLst/>
                <a:latin typeface="Söhne"/>
              </a:rPr>
              <a:t>kaitō</a:t>
            </a:r>
            <a:r>
              <a:rPr lang="en-GB" sz="2800" b="0" i="0" dirty="0">
                <a:effectLst/>
                <a:latin typeface="Söhne"/>
              </a:rPr>
              <a:t>")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Chinese (Simplified): "</a:t>
            </a:r>
            <a:r>
              <a:rPr lang="ja-JP" altLang="en-US" sz="2800" b="0" i="0" dirty="0">
                <a:effectLst/>
                <a:latin typeface="Söhne"/>
              </a:rPr>
              <a:t>答案</a:t>
            </a:r>
            <a:r>
              <a:rPr lang="en-US" altLang="ja-JP" sz="2800" b="0" i="0" dirty="0">
                <a:effectLst/>
                <a:latin typeface="Söhne"/>
              </a:rPr>
              <a:t>" (</a:t>
            </a:r>
            <a:r>
              <a:rPr lang="en-GB" sz="2800" b="0" i="0" dirty="0">
                <a:effectLst/>
                <a:latin typeface="Söhne"/>
              </a:rPr>
              <a:t>pronounced as "</a:t>
            </a:r>
            <a:r>
              <a:rPr lang="en-GB" sz="2800" b="0" i="0" dirty="0" err="1">
                <a:effectLst/>
                <a:latin typeface="Söhne"/>
              </a:rPr>
              <a:t>dá'àn</a:t>
            </a:r>
            <a:r>
              <a:rPr lang="en-GB" sz="2800" b="0" i="0" dirty="0">
                <a:effectLst/>
                <a:latin typeface="Söhne"/>
              </a:rPr>
              <a:t>")</a:t>
            </a:r>
          </a:p>
          <a:p>
            <a:pPr algn="l">
              <a:buFont typeface="+mj-lt"/>
              <a:buAutoNum type="arabicPeriod"/>
            </a:pPr>
            <a:r>
              <a:rPr lang="en-GB" sz="2800" b="0" i="0" dirty="0">
                <a:effectLst/>
                <a:latin typeface="Söhne"/>
              </a:rPr>
              <a:t>Korean: "</a:t>
            </a:r>
            <a:r>
              <a:rPr lang="ko-KR" altLang="en-US" sz="2800" b="0" i="0" dirty="0">
                <a:effectLst/>
                <a:latin typeface="Söhne"/>
              </a:rPr>
              <a:t>답변</a:t>
            </a:r>
            <a:r>
              <a:rPr lang="en-US" altLang="ko-KR" sz="2800" b="0" i="0" dirty="0">
                <a:effectLst/>
                <a:latin typeface="Söhne"/>
              </a:rPr>
              <a:t>" (</a:t>
            </a:r>
            <a:r>
              <a:rPr lang="en-GB" sz="2800" b="0" i="0" dirty="0">
                <a:effectLst/>
                <a:latin typeface="Söhne"/>
              </a:rPr>
              <a:t>pronounced as "</a:t>
            </a:r>
            <a:r>
              <a:rPr lang="en-GB" sz="2800" b="0" i="0" dirty="0" err="1">
                <a:effectLst/>
                <a:latin typeface="Söhne"/>
              </a:rPr>
              <a:t>dapbyeon</a:t>
            </a:r>
            <a:r>
              <a:rPr lang="en-GB" sz="2800" b="0" i="0" dirty="0">
                <a:effectLst/>
                <a:latin typeface="Söhne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2381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CAE2-AB2B-BF0D-CDC5-B8B396A5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u="sng" dirty="0"/>
              <a:t>Let’s discuss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F7A49-6FAD-F706-68DF-9CCE7B04E325}"/>
              </a:ext>
            </a:extLst>
          </p:cNvPr>
          <p:cNvSpPr txBox="1"/>
          <p:nvPr/>
        </p:nvSpPr>
        <p:spPr>
          <a:xfrm>
            <a:off x="646663" y="1900070"/>
            <a:ext cx="6609522" cy="646986"/>
          </a:xfrm>
          <a:prstGeom prst="wedgeRoundRectCallout">
            <a:avLst>
              <a:gd name="adj1" fmla="val -39384"/>
              <a:gd name="adj2" fmla="val 94005"/>
              <a:gd name="adj3" fmla="val 16667"/>
            </a:avLst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3200" dirty="0"/>
              <a:t>Have you visited any of these places?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B0740-B70F-7557-C607-6D28FC820F30}"/>
              </a:ext>
            </a:extLst>
          </p:cNvPr>
          <p:cNvSpPr txBox="1"/>
          <p:nvPr/>
        </p:nvSpPr>
        <p:spPr>
          <a:xfrm>
            <a:off x="3823170" y="3094906"/>
            <a:ext cx="4572000" cy="1055608"/>
          </a:xfrm>
          <a:prstGeom prst="wedgeRoundRectCallout">
            <a:avLst>
              <a:gd name="adj1" fmla="val 37268"/>
              <a:gd name="adj2" fmla="val 70517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Would you like to visit any of these places?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463C2-FADC-24CA-5E8D-857688C1098C}"/>
              </a:ext>
            </a:extLst>
          </p:cNvPr>
          <p:cNvSpPr txBox="1"/>
          <p:nvPr/>
        </p:nvSpPr>
        <p:spPr>
          <a:xfrm>
            <a:off x="842010" y="4683388"/>
            <a:ext cx="7189470" cy="1532334"/>
          </a:xfrm>
          <a:prstGeom prst="wedgeRoundRectCallo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800" b="0" i="0" dirty="0">
                <a:effectLst/>
                <a:latin typeface="Söhne"/>
              </a:rPr>
              <a:t>Have you ever been to a place where people spoke a different language? How did you communicate with them?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52AFFA-FB72-F685-C8C3-36405666E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" y="-1"/>
            <a:ext cx="1198079" cy="11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9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8 Amazing Things to Do in Lake Bled, Slovenia – Earth Trekkers">
            <a:extLst>
              <a:ext uri="{FF2B5EF4-FFF2-40B4-BE49-F238E27FC236}">
                <a16:creationId xmlns:a16="http://schemas.microsoft.com/office/drawing/2014/main" id="{EAD1CCDD-FB0C-CBD0-63F6-85F29194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r="15052"/>
          <a:stretch/>
        </p:blipFill>
        <p:spPr bwMode="auto">
          <a:xfrm>
            <a:off x="186683" y="1303987"/>
            <a:ext cx="453771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ACBC6088-0B78-AF32-7950-696F7C84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50" y="4565429"/>
            <a:ext cx="4297098" cy="215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6" y="394184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DFF98A-0297-AD8B-131A-DCBAD45A6BF7}"/>
              </a:ext>
            </a:extLst>
          </p:cNvPr>
          <p:cNvSpPr txBox="1"/>
          <p:nvPr/>
        </p:nvSpPr>
        <p:spPr>
          <a:xfrm>
            <a:off x="8232979" y="0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A2E5DB-EA95-5D7E-A466-B67105B4BE65}"/>
              </a:ext>
            </a:extLst>
          </p:cNvPr>
          <p:cNvGrpSpPr/>
          <p:nvPr/>
        </p:nvGrpSpPr>
        <p:grpSpPr>
          <a:xfrm>
            <a:off x="5312999" y="1288405"/>
            <a:ext cx="3286125" cy="3048000"/>
            <a:chOff x="5312999" y="1288405"/>
            <a:chExt cx="3286125" cy="304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24354B4-B2EB-6902-35E4-325C526C8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2999" y="1288405"/>
              <a:ext cx="3286125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58FFE91-D21C-A40B-6E2C-86EAFE7E6EBE}"/>
                </a:ext>
              </a:extLst>
            </p:cNvPr>
            <p:cNvSpPr/>
            <p:nvPr/>
          </p:nvSpPr>
          <p:spPr>
            <a:xfrm>
              <a:off x="6956061" y="1796177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232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5 Famous Greek Landmarks to Visit (Updated in 2023)">
            <a:extLst>
              <a:ext uri="{FF2B5EF4-FFF2-40B4-BE49-F238E27FC236}">
                <a16:creationId xmlns:a16="http://schemas.microsoft.com/office/drawing/2014/main" id="{85B5F8DE-BB1F-76C8-51A8-B7C547D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2" y="1169378"/>
            <a:ext cx="4842853" cy="271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6" name="Picture 4" descr="Flag of Greece | Britannica">
            <a:extLst>
              <a:ext uri="{FF2B5EF4-FFF2-40B4-BE49-F238E27FC236}">
                <a16:creationId xmlns:a16="http://schemas.microsoft.com/office/drawing/2014/main" id="{89568DBA-E639-B41A-C273-9575CD2D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28665"/>
            <a:ext cx="3962400" cy="264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232979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2799B2-20DE-4C46-692E-7A8187F1713E}"/>
              </a:ext>
            </a:extLst>
          </p:cNvPr>
          <p:cNvGrpSpPr/>
          <p:nvPr/>
        </p:nvGrpSpPr>
        <p:grpSpPr>
          <a:xfrm>
            <a:off x="5592772" y="1153068"/>
            <a:ext cx="2658089" cy="2736268"/>
            <a:chOff x="5592772" y="1153068"/>
            <a:chExt cx="2658089" cy="27362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DCC758-4130-E603-C70E-97824C6E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2772" y="1153068"/>
              <a:ext cx="2658089" cy="2736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5C7C01-5B2B-709D-34FC-71F70F5AF74A}"/>
                </a:ext>
              </a:extLst>
            </p:cNvPr>
            <p:cNvSpPr/>
            <p:nvPr/>
          </p:nvSpPr>
          <p:spPr>
            <a:xfrm>
              <a:off x="6191576" y="1661915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118">
            <a:off x="6924666" y="357868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7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232979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4338" name="Picture 2" descr="Sagrada Familia History | 1882 to Today">
            <a:extLst>
              <a:ext uri="{FF2B5EF4-FFF2-40B4-BE49-F238E27FC236}">
                <a16:creationId xmlns:a16="http://schemas.microsoft.com/office/drawing/2014/main" id="{2A3F1149-B650-BC12-8460-58C1F0AA2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5" y="1118979"/>
            <a:ext cx="4552336" cy="297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pain - Wikipedia">
            <a:extLst>
              <a:ext uri="{FF2B5EF4-FFF2-40B4-BE49-F238E27FC236}">
                <a16:creationId xmlns:a16="http://schemas.microsoft.com/office/drawing/2014/main" id="{9F93FD60-8AC1-F079-D00D-C89A394C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8" y="4235245"/>
            <a:ext cx="3628103" cy="241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67B4409-21D3-DA23-1E9F-9110D0BE4E1E}"/>
              </a:ext>
            </a:extLst>
          </p:cNvPr>
          <p:cNvGrpSpPr/>
          <p:nvPr/>
        </p:nvGrpSpPr>
        <p:grpSpPr>
          <a:xfrm>
            <a:off x="5234611" y="1118979"/>
            <a:ext cx="3225819" cy="2971664"/>
            <a:chOff x="5234611" y="1118979"/>
            <a:chExt cx="3225819" cy="29716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EB1945-5AA0-15C4-C720-5625188AA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4611" y="1118979"/>
              <a:ext cx="3225819" cy="2971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C25F6F-A10E-51E9-3CAE-40CE69CE96A9}"/>
                </a:ext>
              </a:extLst>
            </p:cNvPr>
            <p:cNvSpPr/>
            <p:nvPr/>
          </p:nvSpPr>
          <p:spPr>
            <a:xfrm>
              <a:off x="5984511" y="1644927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118">
            <a:off x="6935720" y="318116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lag of Iceland | Britannica">
            <a:extLst>
              <a:ext uri="{FF2B5EF4-FFF2-40B4-BE49-F238E27FC236}">
                <a16:creationId xmlns:a16="http://schemas.microsoft.com/office/drawing/2014/main" id="{59A8E2B7-3AA7-4DC1-FC34-5091E0CF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59" y="4237488"/>
            <a:ext cx="3547804" cy="258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7454">
            <a:off x="1480823" y="4960256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232979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5362" name="Picture 2" descr="Visiting Gullfoss Waterfall Iceland: A Guide — The Discoveries Of">
            <a:extLst>
              <a:ext uri="{FF2B5EF4-FFF2-40B4-BE49-F238E27FC236}">
                <a16:creationId xmlns:a16="http://schemas.microsoft.com/office/drawing/2014/main" id="{62D4D428-9DC5-9A0B-8B12-F5542700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9" y="1112669"/>
            <a:ext cx="4294903" cy="297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397A71-D075-7658-E602-C375CAE38090}"/>
              </a:ext>
            </a:extLst>
          </p:cNvPr>
          <p:cNvGrpSpPr/>
          <p:nvPr/>
        </p:nvGrpSpPr>
        <p:grpSpPr>
          <a:xfrm>
            <a:off x="4849098" y="1112669"/>
            <a:ext cx="3547803" cy="2971664"/>
            <a:chOff x="4849098" y="1112669"/>
            <a:chExt cx="3547803" cy="29716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82BC6E-6627-6E2D-E44C-3CC33A771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9098" y="1112669"/>
              <a:ext cx="3547803" cy="2971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1E48E7-24B0-1AE6-0CA1-735106F36103}"/>
                </a:ext>
              </a:extLst>
            </p:cNvPr>
            <p:cNvSpPr/>
            <p:nvPr/>
          </p:nvSpPr>
          <p:spPr>
            <a:xfrm>
              <a:off x="5527311" y="2514620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546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232979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6386" name="Picture 2" descr="Flag of Romania | Britannica">
            <a:extLst>
              <a:ext uri="{FF2B5EF4-FFF2-40B4-BE49-F238E27FC236}">
                <a16:creationId xmlns:a16="http://schemas.microsoft.com/office/drawing/2014/main" id="{4DAC9864-2710-D711-776A-C239E31A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05" y="4225895"/>
            <a:ext cx="3657600" cy="244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he Mountain Sphinx – Bușteni, Romania - Atlas Obscura">
            <a:extLst>
              <a:ext uri="{FF2B5EF4-FFF2-40B4-BE49-F238E27FC236}">
                <a16:creationId xmlns:a16="http://schemas.microsoft.com/office/drawing/2014/main" id="{26B6E861-0E48-3EE0-DEDD-F3A6AF3A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8" y="1142647"/>
            <a:ext cx="4945335" cy="292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42">
            <a:off x="463185" y="318117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46D82D-B21F-CCDD-EF20-9EA7AD6FC2B0}"/>
              </a:ext>
            </a:extLst>
          </p:cNvPr>
          <p:cNvGrpSpPr/>
          <p:nvPr/>
        </p:nvGrpSpPr>
        <p:grpSpPr>
          <a:xfrm>
            <a:off x="5383544" y="1130492"/>
            <a:ext cx="3131806" cy="2940063"/>
            <a:chOff x="5383544" y="1130492"/>
            <a:chExt cx="3131806" cy="29400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C0FF9B-D52F-4729-323A-CAA8B59E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3544" y="1130492"/>
              <a:ext cx="3131806" cy="29400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059582-9DA5-A38D-C64B-21226A51B94C}"/>
                </a:ext>
              </a:extLst>
            </p:cNvPr>
            <p:cNvSpPr/>
            <p:nvPr/>
          </p:nvSpPr>
          <p:spPr>
            <a:xfrm>
              <a:off x="5963660" y="1745329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42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Landmarks in the Netherlands | Amsterdam Landmarks">
            <a:extLst>
              <a:ext uri="{FF2B5EF4-FFF2-40B4-BE49-F238E27FC236}">
                <a16:creationId xmlns:a16="http://schemas.microsoft.com/office/drawing/2014/main" id="{F191EC89-F1A0-1EDA-495C-5F89FA5A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1" y="1142648"/>
            <a:ext cx="4594419" cy="30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232979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42">
            <a:off x="457965" y="318115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Flag of the Netherlands - Wikipedia">
            <a:extLst>
              <a:ext uri="{FF2B5EF4-FFF2-40B4-BE49-F238E27FC236}">
                <a16:creationId xmlns:a16="http://schemas.microsoft.com/office/drawing/2014/main" id="{45C4A627-4A6B-FF7B-C815-E393B097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28" y="4302448"/>
            <a:ext cx="3456191" cy="23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7E54B6F-25A3-39F0-3B04-261E41A1DDB0}"/>
              </a:ext>
            </a:extLst>
          </p:cNvPr>
          <p:cNvGrpSpPr/>
          <p:nvPr/>
        </p:nvGrpSpPr>
        <p:grpSpPr>
          <a:xfrm>
            <a:off x="5286375" y="1142647"/>
            <a:ext cx="3228975" cy="3061031"/>
            <a:chOff x="5286375" y="1142647"/>
            <a:chExt cx="3228975" cy="30610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8005A4-377C-494F-2DED-8FCE04312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6375" y="1142647"/>
              <a:ext cx="3228975" cy="30610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DDB1AE-384D-3B88-4ABF-9431193D8C8D}"/>
                </a:ext>
              </a:extLst>
            </p:cNvPr>
            <p:cNvSpPr/>
            <p:nvPr/>
          </p:nvSpPr>
          <p:spPr>
            <a:xfrm>
              <a:off x="5955936" y="1729746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122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232979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8434" name="Picture 2" descr="Flag of Hungary | Britannica">
            <a:extLst>
              <a:ext uri="{FF2B5EF4-FFF2-40B4-BE49-F238E27FC236}">
                <a16:creationId xmlns:a16="http://schemas.microsoft.com/office/drawing/2014/main" id="{50118112-669F-8FB4-09E8-6B057F2E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13" y="4429267"/>
            <a:ext cx="3352800" cy="2237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15 Top-Rated Tourist Attractions in Hungary | PlanetWare">
            <a:extLst>
              <a:ext uri="{FF2B5EF4-FFF2-40B4-BE49-F238E27FC236}">
                <a16:creationId xmlns:a16="http://schemas.microsoft.com/office/drawing/2014/main" id="{3C307E5A-7AED-286B-2F42-EF5DE81F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9" y="1309736"/>
            <a:ext cx="3978070" cy="265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42">
            <a:off x="3389030" y="3662014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9E7E2B4-BFDF-D6D0-8E4A-BE0B031159D4}"/>
              </a:ext>
            </a:extLst>
          </p:cNvPr>
          <p:cNvGrpSpPr/>
          <p:nvPr/>
        </p:nvGrpSpPr>
        <p:grpSpPr>
          <a:xfrm>
            <a:off x="4724400" y="1309736"/>
            <a:ext cx="3938063" cy="2689686"/>
            <a:chOff x="4724400" y="1309736"/>
            <a:chExt cx="3938063" cy="268968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A73AA8-8C70-2520-DE94-9AC37DBE1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1309736"/>
              <a:ext cx="3938063" cy="2689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14DF9C-54A8-CADF-EAC5-5607B0343FD0}"/>
                </a:ext>
              </a:extLst>
            </p:cNvPr>
            <p:cNvSpPr/>
            <p:nvPr/>
          </p:nvSpPr>
          <p:spPr>
            <a:xfrm>
              <a:off x="5317539" y="2252958"/>
              <a:ext cx="807036" cy="204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7855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4F82F9-5431-45D9-8D5D-3D739DA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3501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Where’s Wally?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1C470-9F89-FC42-DA62-4D93FC800CC4}"/>
              </a:ext>
            </a:extLst>
          </p:cNvPr>
          <p:cNvSpPr txBox="1"/>
          <p:nvPr/>
        </p:nvSpPr>
        <p:spPr>
          <a:xfrm>
            <a:off x="911020" y="705631"/>
            <a:ext cx="732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Can you guess the country?</a:t>
            </a:r>
          </a:p>
        </p:txBody>
      </p:sp>
      <p:sp>
        <p:nvSpPr>
          <p:cNvPr id="6" name="AutoShape 6" descr="Flag of Slovenia - Wikipedia">
            <a:extLst>
              <a:ext uri="{FF2B5EF4-FFF2-40B4-BE49-F238E27FC236}">
                <a16:creationId xmlns:a16="http://schemas.microsoft.com/office/drawing/2014/main" id="{D4F17C06-9592-EE06-C265-FAFCD7275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72A8-6186-2252-E27C-645A80288C2A}"/>
              </a:ext>
            </a:extLst>
          </p:cNvPr>
          <p:cNvSpPr txBox="1"/>
          <p:nvPr/>
        </p:nvSpPr>
        <p:spPr>
          <a:xfrm>
            <a:off x="8232979" y="-33033"/>
            <a:ext cx="1520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9460" name="Picture 4" descr="Warsaw, Poland 2023: Best Places to Visit - Tripadvisor">
            <a:extLst>
              <a:ext uri="{FF2B5EF4-FFF2-40B4-BE49-F238E27FC236}">
                <a16:creationId xmlns:a16="http://schemas.microsoft.com/office/drawing/2014/main" id="{BBF8FA87-E4F2-ACD3-A5D5-95819A7C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5" y="1207399"/>
            <a:ext cx="4150405" cy="30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Waldo PNG Images, Transparent Waldo Image Download - PNGitem">
            <a:extLst>
              <a:ext uri="{FF2B5EF4-FFF2-40B4-BE49-F238E27FC236}">
                <a16:creationId xmlns:a16="http://schemas.microsoft.com/office/drawing/2014/main" id="{049E52D3-3FF0-A6C6-6472-F3419390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942">
            <a:off x="377629" y="431145"/>
            <a:ext cx="1520366" cy="1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Flag of Poland - Wikipedia">
            <a:extLst>
              <a:ext uri="{FF2B5EF4-FFF2-40B4-BE49-F238E27FC236}">
                <a16:creationId xmlns:a16="http://schemas.microsoft.com/office/drawing/2014/main" id="{44137B2C-C011-F562-3720-5E637CD6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31" y="4400013"/>
            <a:ext cx="3602415" cy="225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1DB2899-BA43-4C15-C250-7083FDBEA26D}"/>
              </a:ext>
            </a:extLst>
          </p:cNvPr>
          <p:cNvGrpSpPr/>
          <p:nvPr/>
        </p:nvGrpSpPr>
        <p:grpSpPr>
          <a:xfrm>
            <a:off x="4743450" y="1207399"/>
            <a:ext cx="3771900" cy="3075761"/>
            <a:chOff x="4743450" y="1207399"/>
            <a:chExt cx="3771900" cy="30757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03F3517-F886-8823-C438-9252C5E3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3450" y="1207399"/>
              <a:ext cx="3771900" cy="30757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36D0CB-5101-ED57-40F9-3C9B70880A3D}"/>
                </a:ext>
              </a:extLst>
            </p:cNvPr>
            <p:cNvSpPr/>
            <p:nvPr/>
          </p:nvSpPr>
          <p:spPr>
            <a:xfrm>
              <a:off x="6898911" y="1745329"/>
              <a:ext cx="644889" cy="16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4511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431</Words>
  <Application>Microsoft Office PowerPoint</Application>
  <PresentationFormat>On-screen Show (4:3)</PresentationFormat>
  <Paragraphs>120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Google Sans</vt:lpstr>
      <vt:lpstr>Montserrat</vt:lpstr>
      <vt:lpstr>Söhne</vt:lpstr>
      <vt:lpstr>Office Theme</vt:lpstr>
      <vt:lpstr>Languages take you places</vt:lpstr>
      <vt:lpstr>Where’s Wally?</vt:lpstr>
      <vt:lpstr>Where’s Wally?</vt:lpstr>
      <vt:lpstr>Where’s Wally?</vt:lpstr>
      <vt:lpstr>Where’s Wally?</vt:lpstr>
      <vt:lpstr>Where’s Wally?</vt:lpstr>
      <vt:lpstr>Where’s Wally?</vt:lpstr>
      <vt:lpstr>Where’s Wally?</vt:lpstr>
      <vt:lpstr>Where’s Wally?</vt:lpstr>
      <vt:lpstr>Where’s Wally?</vt:lpstr>
      <vt:lpstr>Where’s Wally?</vt:lpstr>
      <vt:lpstr>Where’s Wally?</vt:lpstr>
      <vt:lpstr>Where’s Wally?</vt:lpstr>
      <vt:lpstr>Answers</vt:lpstr>
      <vt:lpstr>PowerPoint Presentation</vt:lpstr>
      <vt:lpstr>PowerPoint Presentation</vt:lpstr>
      <vt:lpstr>Let’s discuss</vt:lpstr>
    </vt:vector>
  </TitlesOfParts>
  <Company>GLF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take you places</dc:title>
  <dc:creator>P Ravelo</dc:creator>
  <cp:lastModifiedBy>P Ravelo</cp:lastModifiedBy>
  <cp:revision>4</cp:revision>
  <dcterms:created xsi:type="dcterms:W3CDTF">2023-06-08T14:17:29Z</dcterms:created>
  <dcterms:modified xsi:type="dcterms:W3CDTF">2023-06-09T10:43:12Z</dcterms:modified>
</cp:coreProperties>
</file>