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8" r:id="rId2"/>
    <p:sldId id="269" r:id="rId3"/>
    <p:sldId id="260" r:id="rId4"/>
    <p:sldId id="1479" r:id="rId5"/>
    <p:sldId id="1480" r:id="rId6"/>
    <p:sldId id="261" r:id="rId7"/>
    <p:sldId id="262" r:id="rId8"/>
    <p:sldId id="264" r:id="rId9"/>
    <p:sldId id="263" r:id="rId10"/>
    <p:sldId id="265" r:id="rId11"/>
    <p:sldId id="266" r:id="rId12"/>
    <p:sldId id="267" r:id="rId13"/>
    <p:sldId id="270" r:id="rId14"/>
    <p:sldId id="271" r:id="rId15"/>
    <p:sldId id="259"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464" autoAdjust="0"/>
  </p:normalViewPr>
  <p:slideViewPr>
    <p:cSldViewPr snapToGrid="0">
      <p:cViewPr varScale="1">
        <p:scale>
          <a:sx n="97" d="100"/>
          <a:sy n="97" d="100"/>
        </p:scale>
        <p:origin x="200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AE5F94-5B6C-4086-8691-3C12D1D9406E}" type="datetimeFigureOut">
              <a:rPr lang="en-GB" smtClean="0"/>
              <a:t>08/06/2023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02039F-FF49-4C1D-8CFF-3D9A17D9A9B3}" type="slidenum">
              <a:rPr lang="en-GB" smtClean="0"/>
              <a:t>‹#›</a:t>
            </a:fld>
            <a:endParaRPr lang="en-GB"/>
          </a:p>
        </p:txBody>
      </p:sp>
    </p:spTree>
    <p:extLst>
      <p:ext uri="{BB962C8B-B14F-4D97-AF65-F5344CB8AC3E}">
        <p14:creationId xmlns:p14="http://schemas.microsoft.com/office/powerpoint/2010/main" val="1609269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may name some from this list</a:t>
            </a:r>
          </a:p>
        </p:txBody>
      </p:sp>
      <p:sp>
        <p:nvSpPr>
          <p:cNvPr id="4" name="Slide Number Placeholder 3"/>
          <p:cNvSpPr>
            <a:spLocks noGrp="1"/>
          </p:cNvSpPr>
          <p:nvPr>
            <p:ph type="sldNum" sz="quarter" idx="5"/>
          </p:nvPr>
        </p:nvSpPr>
        <p:spPr/>
        <p:txBody>
          <a:bodyPr/>
          <a:lstStyle/>
          <a:p>
            <a:fld id="{2402039F-FF49-4C1D-8CFF-3D9A17D9A9B3}" type="slidenum">
              <a:rPr lang="en-GB" smtClean="0"/>
              <a:t>2</a:t>
            </a:fld>
            <a:endParaRPr lang="en-GB"/>
          </a:p>
        </p:txBody>
      </p:sp>
    </p:spTree>
    <p:extLst>
      <p:ext uri="{BB962C8B-B14F-4D97-AF65-F5344CB8AC3E}">
        <p14:creationId xmlns:p14="http://schemas.microsoft.com/office/powerpoint/2010/main" val="2662655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Using crowd buzzer is optional but students love it. Can be done with mini whiteboards or using crowd buzzer (share code with students and they use their phones as buzzers. The software registers who was the first team to press the buzzer</a:t>
            </a:r>
          </a:p>
          <a:p>
            <a:endParaRPr lang="en-GB" dirty="0"/>
          </a:p>
        </p:txBody>
      </p:sp>
      <p:sp>
        <p:nvSpPr>
          <p:cNvPr id="4" name="Slide Number Placeholder 3"/>
          <p:cNvSpPr>
            <a:spLocks noGrp="1"/>
          </p:cNvSpPr>
          <p:nvPr>
            <p:ph type="sldNum" sz="quarter" idx="5"/>
          </p:nvPr>
        </p:nvSpPr>
        <p:spPr/>
        <p:txBody>
          <a:bodyPr/>
          <a:lstStyle/>
          <a:p>
            <a:fld id="{2402039F-FF49-4C1D-8CFF-3D9A17D9A9B3}" type="slidenum">
              <a:rPr lang="en-GB" smtClean="0"/>
              <a:t>3</a:t>
            </a:fld>
            <a:endParaRPr lang="en-GB"/>
          </a:p>
        </p:txBody>
      </p:sp>
    </p:spTree>
    <p:extLst>
      <p:ext uri="{BB962C8B-B14F-4D97-AF65-F5344CB8AC3E}">
        <p14:creationId xmlns:p14="http://schemas.microsoft.com/office/powerpoint/2010/main" val="1514021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87978D7-F4E9-4CBC-9C2B-FA623ADBF559}" type="slidenum">
              <a:rPr lang="en-GB" smtClean="0"/>
              <a:t>4</a:t>
            </a:fld>
            <a:endParaRPr lang="en-GB"/>
          </a:p>
        </p:txBody>
      </p:sp>
    </p:spTree>
    <p:extLst>
      <p:ext uri="{BB962C8B-B14F-4D97-AF65-F5344CB8AC3E}">
        <p14:creationId xmlns:p14="http://schemas.microsoft.com/office/powerpoint/2010/main" val="2705236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402039F-FF49-4C1D-8CFF-3D9A17D9A9B3}" type="slidenum">
              <a:rPr lang="en-GB" smtClean="0"/>
              <a:t>8</a:t>
            </a:fld>
            <a:endParaRPr lang="en-GB"/>
          </a:p>
        </p:txBody>
      </p:sp>
    </p:spTree>
    <p:extLst>
      <p:ext uri="{BB962C8B-B14F-4D97-AF65-F5344CB8AC3E}">
        <p14:creationId xmlns:p14="http://schemas.microsoft.com/office/powerpoint/2010/main" val="1538333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Quick reflection/ discussion if there’s enough time</a:t>
            </a:r>
          </a:p>
        </p:txBody>
      </p:sp>
      <p:sp>
        <p:nvSpPr>
          <p:cNvPr id="4" name="Slide Number Placeholder 3"/>
          <p:cNvSpPr>
            <a:spLocks noGrp="1"/>
          </p:cNvSpPr>
          <p:nvPr>
            <p:ph type="sldNum" sz="quarter" idx="5"/>
          </p:nvPr>
        </p:nvSpPr>
        <p:spPr/>
        <p:txBody>
          <a:bodyPr/>
          <a:lstStyle/>
          <a:p>
            <a:fld id="{2402039F-FF49-4C1D-8CFF-3D9A17D9A9B3}" type="slidenum">
              <a:rPr lang="en-GB" smtClean="0"/>
              <a:t>16</a:t>
            </a:fld>
            <a:endParaRPr lang="en-GB"/>
          </a:p>
        </p:txBody>
      </p:sp>
    </p:spTree>
    <p:extLst>
      <p:ext uri="{BB962C8B-B14F-4D97-AF65-F5344CB8AC3E}">
        <p14:creationId xmlns:p14="http://schemas.microsoft.com/office/powerpoint/2010/main" val="3112917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70EA81-786A-4E77-9124-7584B9FDF550}"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FA4B3-A8FD-4ED9-8DDA-9FEF2437EC24}" type="slidenum">
              <a:rPr lang="en-GB" smtClean="0"/>
              <a:t>‹#›</a:t>
            </a:fld>
            <a:endParaRPr lang="en-GB"/>
          </a:p>
        </p:txBody>
      </p:sp>
    </p:spTree>
    <p:extLst>
      <p:ext uri="{BB962C8B-B14F-4D97-AF65-F5344CB8AC3E}">
        <p14:creationId xmlns:p14="http://schemas.microsoft.com/office/powerpoint/2010/main" val="3078721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70EA81-786A-4E77-9124-7584B9FDF550}"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FA4B3-A8FD-4ED9-8DDA-9FEF2437EC24}" type="slidenum">
              <a:rPr lang="en-GB" smtClean="0"/>
              <a:t>‹#›</a:t>
            </a:fld>
            <a:endParaRPr lang="en-GB"/>
          </a:p>
        </p:txBody>
      </p:sp>
    </p:spTree>
    <p:extLst>
      <p:ext uri="{BB962C8B-B14F-4D97-AF65-F5344CB8AC3E}">
        <p14:creationId xmlns:p14="http://schemas.microsoft.com/office/powerpoint/2010/main" val="220530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70EA81-786A-4E77-9124-7584B9FDF550}"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FA4B3-A8FD-4ED9-8DDA-9FEF2437EC24}" type="slidenum">
              <a:rPr lang="en-GB" smtClean="0"/>
              <a:t>‹#›</a:t>
            </a:fld>
            <a:endParaRPr lang="en-GB"/>
          </a:p>
        </p:txBody>
      </p:sp>
    </p:spTree>
    <p:extLst>
      <p:ext uri="{BB962C8B-B14F-4D97-AF65-F5344CB8AC3E}">
        <p14:creationId xmlns:p14="http://schemas.microsoft.com/office/powerpoint/2010/main" val="308819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70EA81-786A-4E77-9124-7584B9FDF550}"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FA4B3-A8FD-4ED9-8DDA-9FEF2437EC24}" type="slidenum">
              <a:rPr lang="en-GB" smtClean="0"/>
              <a:t>‹#›</a:t>
            </a:fld>
            <a:endParaRPr lang="en-GB"/>
          </a:p>
        </p:txBody>
      </p:sp>
    </p:spTree>
    <p:extLst>
      <p:ext uri="{BB962C8B-B14F-4D97-AF65-F5344CB8AC3E}">
        <p14:creationId xmlns:p14="http://schemas.microsoft.com/office/powerpoint/2010/main" val="393612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70EA81-786A-4E77-9124-7584B9FDF550}" type="datetimeFigureOut">
              <a:rPr lang="en-GB" smtClean="0"/>
              <a:t>08/06/2023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FA4B3-A8FD-4ED9-8DDA-9FEF2437EC24}" type="slidenum">
              <a:rPr lang="en-GB" smtClean="0"/>
              <a:t>‹#›</a:t>
            </a:fld>
            <a:endParaRPr lang="en-GB"/>
          </a:p>
        </p:txBody>
      </p:sp>
    </p:spTree>
    <p:extLst>
      <p:ext uri="{BB962C8B-B14F-4D97-AF65-F5344CB8AC3E}">
        <p14:creationId xmlns:p14="http://schemas.microsoft.com/office/powerpoint/2010/main" val="2182626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70EA81-786A-4E77-9124-7584B9FDF550}" type="datetimeFigureOut">
              <a:rPr lang="en-GB" smtClean="0"/>
              <a:t>08/06/2023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6FA4B3-A8FD-4ED9-8DDA-9FEF2437EC24}" type="slidenum">
              <a:rPr lang="en-GB" smtClean="0"/>
              <a:t>‹#›</a:t>
            </a:fld>
            <a:endParaRPr lang="en-GB"/>
          </a:p>
        </p:txBody>
      </p:sp>
    </p:spTree>
    <p:extLst>
      <p:ext uri="{BB962C8B-B14F-4D97-AF65-F5344CB8AC3E}">
        <p14:creationId xmlns:p14="http://schemas.microsoft.com/office/powerpoint/2010/main" val="1517202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70EA81-786A-4E77-9124-7584B9FDF550}" type="datetimeFigureOut">
              <a:rPr lang="en-GB" smtClean="0"/>
              <a:t>08/06/2023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6FA4B3-A8FD-4ED9-8DDA-9FEF2437EC24}" type="slidenum">
              <a:rPr lang="en-GB" smtClean="0"/>
              <a:t>‹#›</a:t>
            </a:fld>
            <a:endParaRPr lang="en-GB"/>
          </a:p>
        </p:txBody>
      </p:sp>
    </p:spTree>
    <p:extLst>
      <p:ext uri="{BB962C8B-B14F-4D97-AF65-F5344CB8AC3E}">
        <p14:creationId xmlns:p14="http://schemas.microsoft.com/office/powerpoint/2010/main" val="318428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70EA81-786A-4E77-9124-7584B9FDF550}" type="datetimeFigureOut">
              <a:rPr lang="en-GB" smtClean="0"/>
              <a:t>08/06/2023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6FA4B3-A8FD-4ED9-8DDA-9FEF2437EC24}" type="slidenum">
              <a:rPr lang="en-GB" smtClean="0"/>
              <a:t>‹#›</a:t>
            </a:fld>
            <a:endParaRPr lang="en-GB"/>
          </a:p>
        </p:txBody>
      </p:sp>
    </p:spTree>
    <p:extLst>
      <p:ext uri="{BB962C8B-B14F-4D97-AF65-F5344CB8AC3E}">
        <p14:creationId xmlns:p14="http://schemas.microsoft.com/office/powerpoint/2010/main" val="265883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0EA81-786A-4E77-9124-7584B9FDF550}" type="datetimeFigureOut">
              <a:rPr lang="en-GB" smtClean="0"/>
              <a:t>08/06/2023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6FA4B3-A8FD-4ED9-8DDA-9FEF2437EC24}" type="slidenum">
              <a:rPr lang="en-GB" smtClean="0"/>
              <a:t>‹#›</a:t>
            </a:fld>
            <a:endParaRPr lang="en-GB"/>
          </a:p>
        </p:txBody>
      </p:sp>
    </p:spTree>
    <p:extLst>
      <p:ext uri="{BB962C8B-B14F-4D97-AF65-F5344CB8AC3E}">
        <p14:creationId xmlns:p14="http://schemas.microsoft.com/office/powerpoint/2010/main" val="145028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70EA81-786A-4E77-9124-7584B9FDF550}" type="datetimeFigureOut">
              <a:rPr lang="en-GB" smtClean="0"/>
              <a:t>08/06/2023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6FA4B3-A8FD-4ED9-8DDA-9FEF2437EC24}" type="slidenum">
              <a:rPr lang="en-GB" smtClean="0"/>
              <a:t>‹#›</a:t>
            </a:fld>
            <a:endParaRPr lang="en-GB"/>
          </a:p>
        </p:txBody>
      </p:sp>
    </p:spTree>
    <p:extLst>
      <p:ext uri="{BB962C8B-B14F-4D97-AF65-F5344CB8AC3E}">
        <p14:creationId xmlns:p14="http://schemas.microsoft.com/office/powerpoint/2010/main" val="80696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70EA81-786A-4E77-9124-7584B9FDF550}" type="datetimeFigureOut">
              <a:rPr lang="en-GB" smtClean="0"/>
              <a:t>08/06/2023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6FA4B3-A8FD-4ED9-8DDA-9FEF2437EC24}" type="slidenum">
              <a:rPr lang="en-GB" smtClean="0"/>
              <a:t>‹#›</a:t>
            </a:fld>
            <a:endParaRPr lang="en-GB"/>
          </a:p>
        </p:txBody>
      </p:sp>
    </p:spTree>
    <p:extLst>
      <p:ext uri="{BB962C8B-B14F-4D97-AF65-F5344CB8AC3E}">
        <p14:creationId xmlns:p14="http://schemas.microsoft.com/office/powerpoint/2010/main" val="3230632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0EA81-786A-4E77-9124-7584B9FDF550}" type="datetimeFigureOut">
              <a:rPr lang="en-GB" smtClean="0"/>
              <a:t>08/06/2023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FA4B3-A8FD-4ED9-8DDA-9FEF2437EC24}" type="slidenum">
              <a:rPr lang="en-GB" smtClean="0"/>
              <a:t>‹#›</a:t>
            </a:fld>
            <a:endParaRPr lang="en-GB"/>
          </a:p>
        </p:txBody>
      </p:sp>
    </p:spTree>
    <p:extLst>
      <p:ext uri="{BB962C8B-B14F-4D97-AF65-F5344CB8AC3E}">
        <p14:creationId xmlns:p14="http://schemas.microsoft.com/office/powerpoint/2010/main" val="1502988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crowdcontrolgames.com/pages/crowd-buzz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crowdcontrolgames.com/pages/crowd-buzze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F09A2-BF4E-168D-4E2B-0D79056A417E}"/>
              </a:ext>
            </a:extLst>
          </p:cNvPr>
          <p:cNvSpPr>
            <a:spLocks noGrp="1"/>
          </p:cNvSpPr>
          <p:nvPr>
            <p:ph type="title"/>
          </p:nvPr>
        </p:nvSpPr>
        <p:spPr/>
        <p:txBody>
          <a:bodyPr/>
          <a:lstStyle/>
          <a:p>
            <a:pPr algn="ctr"/>
            <a:r>
              <a:rPr lang="en-GB" b="1" u="sng" dirty="0"/>
              <a:t>European day of languages</a:t>
            </a:r>
          </a:p>
        </p:txBody>
      </p:sp>
      <p:pic>
        <p:nvPicPr>
          <p:cNvPr id="4" name="Picture 3">
            <a:extLst>
              <a:ext uri="{FF2B5EF4-FFF2-40B4-BE49-F238E27FC236}">
                <a16:creationId xmlns:a16="http://schemas.microsoft.com/office/drawing/2014/main" id="{DBC95983-DCFC-D4C1-E04C-6D43F67B4FA4}"/>
              </a:ext>
            </a:extLst>
          </p:cNvPr>
          <p:cNvPicPr>
            <a:picLocks noChangeAspect="1"/>
          </p:cNvPicPr>
          <p:nvPr/>
        </p:nvPicPr>
        <p:blipFill>
          <a:blip r:embed="rId2"/>
          <a:stretch>
            <a:fillRect/>
          </a:stretch>
        </p:blipFill>
        <p:spPr>
          <a:xfrm>
            <a:off x="118441" y="87831"/>
            <a:ext cx="940076" cy="940076"/>
          </a:xfrm>
          <a:prstGeom prst="rect">
            <a:avLst/>
          </a:prstGeom>
        </p:spPr>
      </p:pic>
      <p:pic>
        <p:nvPicPr>
          <p:cNvPr id="5" name="Picture 4">
            <a:extLst>
              <a:ext uri="{FF2B5EF4-FFF2-40B4-BE49-F238E27FC236}">
                <a16:creationId xmlns:a16="http://schemas.microsoft.com/office/drawing/2014/main" id="{9F5BF605-4D60-0D94-2213-E6716F2887FA}"/>
              </a:ext>
            </a:extLst>
          </p:cNvPr>
          <p:cNvPicPr>
            <a:picLocks noChangeAspect="1"/>
          </p:cNvPicPr>
          <p:nvPr/>
        </p:nvPicPr>
        <p:blipFill>
          <a:blip r:embed="rId3"/>
          <a:stretch>
            <a:fillRect/>
          </a:stretch>
        </p:blipFill>
        <p:spPr>
          <a:xfrm>
            <a:off x="7341704" y="5089039"/>
            <a:ext cx="1802296" cy="1802296"/>
          </a:xfrm>
          <a:prstGeom prst="rect">
            <a:avLst/>
          </a:prstGeom>
        </p:spPr>
      </p:pic>
      <p:sp>
        <p:nvSpPr>
          <p:cNvPr id="7" name="TextBox 6">
            <a:extLst>
              <a:ext uri="{FF2B5EF4-FFF2-40B4-BE49-F238E27FC236}">
                <a16:creationId xmlns:a16="http://schemas.microsoft.com/office/drawing/2014/main" id="{B054F0B1-2E1C-9F7A-699D-C5406F71CC0C}"/>
              </a:ext>
            </a:extLst>
          </p:cNvPr>
          <p:cNvSpPr txBox="1"/>
          <p:nvPr/>
        </p:nvSpPr>
        <p:spPr>
          <a:xfrm>
            <a:off x="371062" y="2438400"/>
            <a:ext cx="8295860" cy="2677656"/>
          </a:xfrm>
          <a:prstGeom prst="rect">
            <a:avLst/>
          </a:prstGeom>
          <a:noFill/>
        </p:spPr>
        <p:txBody>
          <a:bodyPr wrap="square">
            <a:spAutoFit/>
          </a:bodyPr>
          <a:lstStyle/>
          <a:p>
            <a:pPr algn="just"/>
            <a:r>
              <a:rPr lang="en-GB" sz="2400" dirty="0"/>
              <a:t>The European Day of Languages is an annual celebration held on </a:t>
            </a:r>
            <a:r>
              <a:rPr lang="en-GB" sz="2400" b="1" dirty="0">
                <a:solidFill>
                  <a:srgbClr val="FF0000"/>
                </a:solidFill>
              </a:rPr>
              <a:t>September 26th </a:t>
            </a:r>
            <a:r>
              <a:rPr lang="en-GB" sz="2400" dirty="0"/>
              <a:t>to </a:t>
            </a:r>
            <a:r>
              <a:rPr lang="en-GB" sz="2400" b="1" dirty="0"/>
              <a:t>promote</a:t>
            </a:r>
            <a:r>
              <a:rPr lang="en-GB" sz="2400" dirty="0"/>
              <a:t> </a:t>
            </a:r>
            <a:r>
              <a:rPr lang="en-GB" sz="2400" b="1" dirty="0"/>
              <a:t>linguistic diversity </a:t>
            </a:r>
            <a:r>
              <a:rPr lang="en-GB" sz="2400" dirty="0"/>
              <a:t>and </a:t>
            </a:r>
            <a:r>
              <a:rPr lang="en-GB" sz="2400" b="1" dirty="0"/>
              <a:t>multilingualism</a:t>
            </a:r>
            <a:r>
              <a:rPr lang="en-GB" sz="2400" dirty="0"/>
              <a:t> in Europe. </a:t>
            </a:r>
          </a:p>
          <a:p>
            <a:pPr algn="just"/>
            <a:endParaRPr lang="en-GB" sz="2400" dirty="0"/>
          </a:p>
          <a:p>
            <a:pPr algn="just"/>
            <a:r>
              <a:rPr lang="en-GB" sz="2400" dirty="0"/>
              <a:t>It is an opportunity to celebrate the rich linguistic variety of Europe, which encompasses over </a:t>
            </a:r>
            <a:r>
              <a:rPr lang="en-GB" sz="2400" b="1" dirty="0">
                <a:solidFill>
                  <a:srgbClr val="FF0000"/>
                </a:solidFill>
              </a:rPr>
              <a:t>200 languages and dialects </a:t>
            </a:r>
            <a:r>
              <a:rPr lang="en-GB" sz="2400" dirty="0"/>
              <a:t>spoken across the continent. </a:t>
            </a:r>
          </a:p>
        </p:txBody>
      </p:sp>
      <p:sp>
        <p:nvSpPr>
          <p:cNvPr id="8" name="TextBox 7">
            <a:extLst>
              <a:ext uri="{FF2B5EF4-FFF2-40B4-BE49-F238E27FC236}">
                <a16:creationId xmlns:a16="http://schemas.microsoft.com/office/drawing/2014/main" id="{DF231B79-63F2-4ED1-CBAB-3A812A67E8E5}"/>
              </a:ext>
            </a:extLst>
          </p:cNvPr>
          <p:cNvSpPr txBox="1"/>
          <p:nvPr/>
        </p:nvSpPr>
        <p:spPr>
          <a:xfrm>
            <a:off x="331925" y="1690689"/>
            <a:ext cx="8480150" cy="584775"/>
          </a:xfrm>
          <a:prstGeom prst="rect">
            <a:avLst/>
          </a:prstGeom>
          <a:noFill/>
        </p:spPr>
        <p:txBody>
          <a:bodyPr wrap="square" rtlCol="0">
            <a:spAutoFit/>
          </a:bodyPr>
          <a:lstStyle/>
          <a:p>
            <a:r>
              <a:rPr lang="en-GB" sz="3200" b="1" dirty="0"/>
              <a:t>Do now: </a:t>
            </a:r>
            <a:r>
              <a:rPr lang="en-GB" sz="2800" dirty="0"/>
              <a:t>how many European languages can you name? </a:t>
            </a:r>
            <a:endParaRPr lang="en-GB" sz="2400" dirty="0"/>
          </a:p>
        </p:txBody>
      </p:sp>
    </p:spTree>
    <p:extLst>
      <p:ext uri="{BB962C8B-B14F-4D97-AF65-F5344CB8AC3E}">
        <p14:creationId xmlns:p14="http://schemas.microsoft.com/office/powerpoint/2010/main" val="325100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DC83-6B0C-2B66-C589-150322182EB3}"/>
              </a:ext>
            </a:extLst>
          </p:cNvPr>
          <p:cNvSpPr>
            <a:spLocks noGrp="1"/>
          </p:cNvSpPr>
          <p:nvPr>
            <p:ph type="title"/>
          </p:nvPr>
        </p:nvSpPr>
        <p:spPr>
          <a:xfrm>
            <a:off x="800928" y="87831"/>
            <a:ext cx="7886700" cy="1325563"/>
          </a:xfrm>
        </p:spPr>
        <p:txBody>
          <a:bodyPr/>
          <a:lstStyle/>
          <a:p>
            <a:pPr algn="ctr"/>
            <a:r>
              <a:rPr lang="en-GB" b="1" u="sng" dirty="0"/>
              <a:t>Which European language is it?</a:t>
            </a:r>
          </a:p>
        </p:txBody>
      </p:sp>
      <p:sp>
        <p:nvSpPr>
          <p:cNvPr id="3" name="Content Placeholder 2">
            <a:extLst>
              <a:ext uri="{FF2B5EF4-FFF2-40B4-BE49-F238E27FC236}">
                <a16:creationId xmlns:a16="http://schemas.microsoft.com/office/drawing/2014/main" id="{2738475D-F475-4CAA-835F-C6D8BF238ABC}"/>
              </a:ext>
            </a:extLst>
          </p:cNvPr>
          <p:cNvSpPr>
            <a:spLocks noGrp="1"/>
          </p:cNvSpPr>
          <p:nvPr>
            <p:ph idx="1"/>
          </p:nvPr>
        </p:nvSpPr>
        <p:spPr>
          <a:xfrm>
            <a:off x="139148" y="1232452"/>
            <a:ext cx="8865704" cy="4692720"/>
          </a:xfrm>
        </p:spPr>
        <p:txBody>
          <a:bodyPr/>
          <a:lstStyle/>
          <a:p>
            <a:pPr marL="0" indent="0" algn="ctr">
              <a:buNone/>
            </a:pPr>
            <a:r>
              <a:rPr lang="en-GB" i="1" dirty="0"/>
              <a:t>Read the statement and decide which European language matches the fact</a:t>
            </a:r>
          </a:p>
        </p:txBody>
      </p:sp>
      <p:pic>
        <p:nvPicPr>
          <p:cNvPr id="6" name="Picture 5">
            <a:extLst>
              <a:ext uri="{FF2B5EF4-FFF2-40B4-BE49-F238E27FC236}">
                <a16:creationId xmlns:a16="http://schemas.microsoft.com/office/drawing/2014/main" id="{A4FC3EBC-718D-00BD-1D4B-BAE44BDE3CFF}"/>
              </a:ext>
            </a:extLst>
          </p:cNvPr>
          <p:cNvPicPr>
            <a:picLocks noChangeAspect="1"/>
          </p:cNvPicPr>
          <p:nvPr/>
        </p:nvPicPr>
        <p:blipFill>
          <a:blip r:embed="rId2"/>
          <a:stretch>
            <a:fillRect/>
          </a:stretch>
        </p:blipFill>
        <p:spPr>
          <a:xfrm>
            <a:off x="118441" y="87831"/>
            <a:ext cx="940076" cy="940076"/>
          </a:xfrm>
          <a:prstGeom prst="rect">
            <a:avLst/>
          </a:prstGeom>
        </p:spPr>
      </p:pic>
      <p:sp>
        <p:nvSpPr>
          <p:cNvPr id="9" name="TextBox 8">
            <a:extLst>
              <a:ext uri="{FF2B5EF4-FFF2-40B4-BE49-F238E27FC236}">
                <a16:creationId xmlns:a16="http://schemas.microsoft.com/office/drawing/2014/main" id="{256B129B-CFB5-DD97-6B0B-190B673E53BB}"/>
              </a:ext>
            </a:extLst>
          </p:cNvPr>
          <p:cNvSpPr txBox="1"/>
          <p:nvPr/>
        </p:nvSpPr>
        <p:spPr>
          <a:xfrm>
            <a:off x="278296" y="2198615"/>
            <a:ext cx="8726556" cy="3170099"/>
          </a:xfrm>
          <a:custGeom>
            <a:avLst/>
            <a:gdLst>
              <a:gd name="connsiteX0" fmla="*/ 0 w 8726556"/>
              <a:gd name="connsiteY0" fmla="*/ 0 h 3170099"/>
              <a:gd name="connsiteX1" fmla="*/ 409477 w 8726556"/>
              <a:gd name="connsiteY1" fmla="*/ 0 h 3170099"/>
              <a:gd name="connsiteX2" fmla="*/ 1255282 w 8726556"/>
              <a:gd name="connsiteY2" fmla="*/ 0 h 3170099"/>
              <a:gd name="connsiteX3" fmla="*/ 1664758 w 8726556"/>
              <a:gd name="connsiteY3" fmla="*/ 0 h 3170099"/>
              <a:gd name="connsiteX4" fmla="*/ 2510563 w 8726556"/>
              <a:gd name="connsiteY4" fmla="*/ 0 h 3170099"/>
              <a:gd name="connsiteX5" fmla="*/ 3269102 w 8726556"/>
              <a:gd name="connsiteY5" fmla="*/ 0 h 3170099"/>
              <a:gd name="connsiteX6" fmla="*/ 3765845 w 8726556"/>
              <a:gd name="connsiteY6" fmla="*/ 0 h 3170099"/>
              <a:gd name="connsiteX7" fmla="*/ 4262587 w 8726556"/>
              <a:gd name="connsiteY7" fmla="*/ 0 h 3170099"/>
              <a:gd name="connsiteX8" fmla="*/ 5108392 w 8726556"/>
              <a:gd name="connsiteY8" fmla="*/ 0 h 3170099"/>
              <a:gd name="connsiteX9" fmla="*/ 5779665 w 8726556"/>
              <a:gd name="connsiteY9" fmla="*/ 0 h 3170099"/>
              <a:gd name="connsiteX10" fmla="*/ 6450939 w 8726556"/>
              <a:gd name="connsiteY10" fmla="*/ 0 h 3170099"/>
              <a:gd name="connsiteX11" fmla="*/ 7209478 w 8726556"/>
              <a:gd name="connsiteY11" fmla="*/ 0 h 3170099"/>
              <a:gd name="connsiteX12" fmla="*/ 7968017 w 8726556"/>
              <a:gd name="connsiteY12" fmla="*/ 0 h 3170099"/>
              <a:gd name="connsiteX13" fmla="*/ 8726556 w 8726556"/>
              <a:gd name="connsiteY13" fmla="*/ 0 h 3170099"/>
              <a:gd name="connsiteX14" fmla="*/ 8726556 w 8726556"/>
              <a:gd name="connsiteY14" fmla="*/ 634020 h 3170099"/>
              <a:gd name="connsiteX15" fmla="*/ 8726556 w 8726556"/>
              <a:gd name="connsiteY15" fmla="*/ 1331442 h 3170099"/>
              <a:gd name="connsiteX16" fmla="*/ 8726556 w 8726556"/>
              <a:gd name="connsiteY16" fmla="*/ 2028863 h 3170099"/>
              <a:gd name="connsiteX17" fmla="*/ 8726556 w 8726556"/>
              <a:gd name="connsiteY17" fmla="*/ 3170099 h 3170099"/>
              <a:gd name="connsiteX18" fmla="*/ 8055282 w 8726556"/>
              <a:gd name="connsiteY18" fmla="*/ 3170099 h 3170099"/>
              <a:gd name="connsiteX19" fmla="*/ 7645806 w 8726556"/>
              <a:gd name="connsiteY19" fmla="*/ 3170099 h 3170099"/>
              <a:gd name="connsiteX20" fmla="*/ 6800001 w 8726556"/>
              <a:gd name="connsiteY20" fmla="*/ 3170099 h 3170099"/>
              <a:gd name="connsiteX21" fmla="*/ 6390524 w 8726556"/>
              <a:gd name="connsiteY21" fmla="*/ 3170099 h 3170099"/>
              <a:gd name="connsiteX22" fmla="*/ 5893782 w 8726556"/>
              <a:gd name="connsiteY22" fmla="*/ 3170099 h 3170099"/>
              <a:gd name="connsiteX23" fmla="*/ 5484305 w 8726556"/>
              <a:gd name="connsiteY23" fmla="*/ 3170099 h 3170099"/>
              <a:gd name="connsiteX24" fmla="*/ 4900297 w 8726556"/>
              <a:gd name="connsiteY24" fmla="*/ 3170099 h 3170099"/>
              <a:gd name="connsiteX25" fmla="*/ 4490820 w 8726556"/>
              <a:gd name="connsiteY25" fmla="*/ 3170099 h 3170099"/>
              <a:gd name="connsiteX26" fmla="*/ 3994078 w 8726556"/>
              <a:gd name="connsiteY26" fmla="*/ 3170099 h 3170099"/>
              <a:gd name="connsiteX27" fmla="*/ 3322804 w 8726556"/>
              <a:gd name="connsiteY27" fmla="*/ 3170099 h 3170099"/>
              <a:gd name="connsiteX28" fmla="*/ 2913327 w 8726556"/>
              <a:gd name="connsiteY28" fmla="*/ 3170099 h 3170099"/>
              <a:gd name="connsiteX29" fmla="*/ 2242054 w 8726556"/>
              <a:gd name="connsiteY29" fmla="*/ 3170099 h 3170099"/>
              <a:gd name="connsiteX30" fmla="*/ 1570780 w 8726556"/>
              <a:gd name="connsiteY30" fmla="*/ 3170099 h 3170099"/>
              <a:gd name="connsiteX31" fmla="*/ 1074038 w 8726556"/>
              <a:gd name="connsiteY31" fmla="*/ 3170099 h 3170099"/>
              <a:gd name="connsiteX32" fmla="*/ 0 w 8726556"/>
              <a:gd name="connsiteY32" fmla="*/ 3170099 h 3170099"/>
              <a:gd name="connsiteX33" fmla="*/ 0 w 8726556"/>
              <a:gd name="connsiteY33" fmla="*/ 2536079 h 3170099"/>
              <a:gd name="connsiteX34" fmla="*/ 0 w 8726556"/>
              <a:gd name="connsiteY34" fmla="*/ 1933760 h 3170099"/>
              <a:gd name="connsiteX35" fmla="*/ 0 w 8726556"/>
              <a:gd name="connsiteY35" fmla="*/ 1236339 h 3170099"/>
              <a:gd name="connsiteX36" fmla="*/ 0 w 8726556"/>
              <a:gd name="connsiteY36" fmla="*/ 602319 h 3170099"/>
              <a:gd name="connsiteX37" fmla="*/ 0 w 8726556"/>
              <a:gd name="connsiteY37" fmla="*/ 0 h 3170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726556" h="3170099" extrusionOk="0">
                <a:moveTo>
                  <a:pt x="0" y="0"/>
                </a:moveTo>
                <a:cubicBezTo>
                  <a:pt x="178346" y="8415"/>
                  <a:pt x="239028" y="-9207"/>
                  <a:pt x="409477" y="0"/>
                </a:cubicBezTo>
                <a:cubicBezTo>
                  <a:pt x="579926" y="9207"/>
                  <a:pt x="858411" y="-26930"/>
                  <a:pt x="1255282" y="0"/>
                </a:cubicBezTo>
                <a:cubicBezTo>
                  <a:pt x="1652153" y="26930"/>
                  <a:pt x="1542059" y="8203"/>
                  <a:pt x="1664758" y="0"/>
                </a:cubicBezTo>
                <a:cubicBezTo>
                  <a:pt x="1787457" y="-8203"/>
                  <a:pt x="2201904" y="-33465"/>
                  <a:pt x="2510563" y="0"/>
                </a:cubicBezTo>
                <a:cubicBezTo>
                  <a:pt x="2819222" y="33465"/>
                  <a:pt x="3084276" y="-26651"/>
                  <a:pt x="3269102" y="0"/>
                </a:cubicBezTo>
                <a:cubicBezTo>
                  <a:pt x="3453928" y="26651"/>
                  <a:pt x="3608296" y="14414"/>
                  <a:pt x="3765845" y="0"/>
                </a:cubicBezTo>
                <a:cubicBezTo>
                  <a:pt x="3923394" y="-14414"/>
                  <a:pt x="4150555" y="10601"/>
                  <a:pt x="4262587" y="0"/>
                </a:cubicBezTo>
                <a:cubicBezTo>
                  <a:pt x="4374619" y="-10601"/>
                  <a:pt x="4885717" y="36979"/>
                  <a:pt x="5108392" y="0"/>
                </a:cubicBezTo>
                <a:cubicBezTo>
                  <a:pt x="5331067" y="-36979"/>
                  <a:pt x="5602840" y="5629"/>
                  <a:pt x="5779665" y="0"/>
                </a:cubicBezTo>
                <a:cubicBezTo>
                  <a:pt x="5956490" y="-5629"/>
                  <a:pt x="6232909" y="28752"/>
                  <a:pt x="6450939" y="0"/>
                </a:cubicBezTo>
                <a:cubicBezTo>
                  <a:pt x="6668969" y="-28752"/>
                  <a:pt x="6919337" y="32892"/>
                  <a:pt x="7209478" y="0"/>
                </a:cubicBezTo>
                <a:cubicBezTo>
                  <a:pt x="7499619" y="-32892"/>
                  <a:pt x="7625631" y="-8110"/>
                  <a:pt x="7968017" y="0"/>
                </a:cubicBezTo>
                <a:cubicBezTo>
                  <a:pt x="8310403" y="8110"/>
                  <a:pt x="8432034" y="36576"/>
                  <a:pt x="8726556" y="0"/>
                </a:cubicBezTo>
                <a:cubicBezTo>
                  <a:pt x="8700360" y="231515"/>
                  <a:pt x="8707095" y="462148"/>
                  <a:pt x="8726556" y="634020"/>
                </a:cubicBezTo>
                <a:cubicBezTo>
                  <a:pt x="8746017" y="805892"/>
                  <a:pt x="8699749" y="1146977"/>
                  <a:pt x="8726556" y="1331442"/>
                </a:cubicBezTo>
                <a:cubicBezTo>
                  <a:pt x="8753363" y="1515907"/>
                  <a:pt x="8760159" y="1731846"/>
                  <a:pt x="8726556" y="2028863"/>
                </a:cubicBezTo>
                <a:cubicBezTo>
                  <a:pt x="8692953" y="2325880"/>
                  <a:pt x="8714352" y="2934670"/>
                  <a:pt x="8726556" y="3170099"/>
                </a:cubicBezTo>
                <a:cubicBezTo>
                  <a:pt x="8547994" y="3180420"/>
                  <a:pt x="8292481" y="3188875"/>
                  <a:pt x="8055282" y="3170099"/>
                </a:cubicBezTo>
                <a:cubicBezTo>
                  <a:pt x="7818083" y="3151323"/>
                  <a:pt x="7735945" y="3182969"/>
                  <a:pt x="7645806" y="3170099"/>
                </a:cubicBezTo>
                <a:cubicBezTo>
                  <a:pt x="7555667" y="3157229"/>
                  <a:pt x="7182171" y="3141277"/>
                  <a:pt x="6800001" y="3170099"/>
                </a:cubicBezTo>
                <a:cubicBezTo>
                  <a:pt x="6417832" y="3198921"/>
                  <a:pt x="6507398" y="3152115"/>
                  <a:pt x="6390524" y="3170099"/>
                </a:cubicBezTo>
                <a:cubicBezTo>
                  <a:pt x="6273650" y="3188083"/>
                  <a:pt x="6107888" y="3166205"/>
                  <a:pt x="5893782" y="3170099"/>
                </a:cubicBezTo>
                <a:cubicBezTo>
                  <a:pt x="5679676" y="3173993"/>
                  <a:pt x="5650987" y="3160487"/>
                  <a:pt x="5484305" y="3170099"/>
                </a:cubicBezTo>
                <a:cubicBezTo>
                  <a:pt x="5317623" y="3179711"/>
                  <a:pt x="5118230" y="3153587"/>
                  <a:pt x="4900297" y="3170099"/>
                </a:cubicBezTo>
                <a:cubicBezTo>
                  <a:pt x="4682364" y="3186611"/>
                  <a:pt x="4646722" y="3167574"/>
                  <a:pt x="4490820" y="3170099"/>
                </a:cubicBezTo>
                <a:cubicBezTo>
                  <a:pt x="4334918" y="3172624"/>
                  <a:pt x="4178785" y="3194749"/>
                  <a:pt x="3994078" y="3170099"/>
                </a:cubicBezTo>
                <a:cubicBezTo>
                  <a:pt x="3809371" y="3145449"/>
                  <a:pt x="3596131" y="3179572"/>
                  <a:pt x="3322804" y="3170099"/>
                </a:cubicBezTo>
                <a:cubicBezTo>
                  <a:pt x="3049477" y="3160626"/>
                  <a:pt x="3012820" y="3184426"/>
                  <a:pt x="2913327" y="3170099"/>
                </a:cubicBezTo>
                <a:cubicBezTo>
                  <a:pt x="2813834" y="3155772"/>
                  <a:pt x="2476145" y="3155998"/>
                  <a:pt x="2242054" y="3170099"/>
                </a:cubicBezTo>
                <a:cubicBezTo>
                  <a:pt x="2007963" y="3184200"/>
                  <a:pt x="1801854" y="3143430"/>
                  <a:pt x="1570780" y="3170099"/>
                </a:cubicBezTo>
                <a:cubicBezTo>
                  <a:pt x="1339706" y="3196768"/>
                  <a:pt x="1178502" y="3153361"/>
                  <a:pt x="1074038" y="3170099"/>
                </a:cubicBezTo>
                <a:cubicBezTo>
                  <a:pt x="969574" y="3186837"/>
                  <a:pt x="508705" y="3176399"/>
                  <a:pt x="0" y="3170099"/>
                </a:cubicBezTo>
                <a:cubicBezTo>
                  <a:pt x="-26422" y="2893564"/>
                  <a:pt x="6436" y="2700979"/>
                  <a:pt x="0" y="2536079"/>
                </a:cubicBezTo>
                <a:cubicBezTo>
                  <a:pt x="-6436" y="2371179"/>
                  <a:pt x="27183" y="2124443"/>
                  <a:pt x="0" y="1933760"/>
                </a:cubicBezTo>
                <a:cubicBezTo>
                  <a:pt x="-27183" y="1743077"/>
                  <a:pt x="395" y="1484476"/>
                  <a:pt x="0" y="1236339"/>
                </a:cubicBezTo>
                <a:cubicBezTo>
                  <a:pt x="-395" y="988202"/>
                  <a:pt x="17302" y="866082"/>
                  <a:pt x="0" y="602319"/>
                </a:cubicBezTo>
                <a:cubicBezTo>
                  <a:pt x="-17302" y="338556"/>
                  <a:pt x="-21076" y="168855"/>
                  <a:pt x="0" y="0"/>
                </a:cubicBezTo>
                <a:close/>
              </a:path>
            </a:pathLst>
          </a:custGeom>
          <a:noFill/>
          <a:ln>
            <a:solidFill>
              <a:schemeClr val="accent1"/>
            </a:solidFill>
            <a:extLst>
              <a:ext uri="{C807C97D-BFC1-408E-A445-0C87EB9F89A2}">
                <ask:lineSketchStyleProps xmlns:ask="http://schemas.microsoft.com/office/drawing/2018/sketchyshapes" sd="2997235996">
                  <a:prstGeom prst="rect">
                    <a:avLst/>
                  </a:prstGeom>
                  <ask:type>
                    <ask:lineSketchFreehand/>
                  </ask:type>
                </ask:lineSketchStyleProps>
              </a:ext>
            </a:extLst>
          </a:ln>
        </p:spPr>
        <p:txBody>
          <a:bodyPr wrap="square">
            <a:spAutoFit/>
          </a:bodyPr>
          <a:lstStyle/>
          <a:p>
            <a:r>
              <a:rPr lang="en-GB" sz="4000" dirty="0">
                <a:latin typeface="+mj-lt"/>
              </a:rPr>
              <a:t>6. ………….. </a:t>
            </a:r>
            <a:r>
              <a:rPr lang="en-GB" sz="4000" b="0" i="0" dirty="0">
                <a:effectLst/>
                <a:latin typeface="+mj-lt"/>
              </a:rPr>
              <a:t>is the largest native language in Europe, with over 150 million speakers. It uses the Cyrillic alphabet, which is different from the Latin alphabet used in many other European languages.</a:t>
            </a:r>
          </a:p>
        </p:txBody>
      </p:sp>
      <p:pic>
        <p:nvPicPr>
          <p:cNvPr id="8" name="Picture 7">
            <a:extLst>
              <a:ext uri="{FF2B5EF4-FFF2-40B4-BE49-F238E27FC236}">
                <a16:creationId xmlns:a16="http://schemas.microsoft.com/office/drawing/2014/main" id="{C042DD1D-9BFF-867A-F207-3709F125876E}"/>
              </a:ext>
            </a:extLst>
          </p:cNvPr>
          <p:cNvPicPr>
            <a:picLocks noChangeAspect="1"/>
          </p:cNvPicPr>
          <p:nvPr/>
        </p:nvPicPr>
        <p:blipFill>
          <a:blip r:embed="rId3"/>
          <a:stretch>
            <a:fillRect/>
          </a:stretch>
        </p:blipFill>
        <p:spPr>
          <a:xfrm>
            <a:off x="7341704" y="5089039"/>
            <a:ext cx="1802296" cy="1802296"/>
          </a:xfrm>
          <a:prstGeom prst="rect">
            <a:avLst/>
          </a:prstGeom>
        </p:spPr>
      </p:pic>
    </p:spTree>
    <p:extLst>
      <p:ext uri="{BB962C8B-B14F-4D97-AF65-F5344CB8AC3E}">
        <p14:creationId xmlns:p14="http://schemas.microsoft.com/office/powerpoint/2010/main" val="1103147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DC83-6B0C-2B66-C589-150322182EB3}"/>
              </a:ext>
            </a:extLst>
          </p:cNvPr>
          <p:cNvSpPr>
            <a:spLocks noGrp="1"/>
          </p:cNvSpPr>
          <p:nvPr>
            <p:ph type="title"/>
          </p:nvPr>
        </p:nvSpPr>
        <p:spPr>
          <a:xfrm>
            <a:off x="800928" y="87831"/>
            <a:ext cx="7886700" cy="1325563"/>
          </a:xfrm>
        </p:spPr>
        <p:txBody>
          <a:bodyPr/>
          <a:lstStyle/>
          <a:p>
            <a:pPr algn="ctr"/>
            <a:r>
              <a:rPr lang="en-GB" b="1" u="sng" dirty="0"/>
              <a:t>Which European language is it?</a:t>
            </a:r>
          </a:p>
        </p:txBody>
      </p:sp>
      <p:sp>
        <p:nvSpPr>
          <p:cNvPr id="3" name="Content Placeholder 2">
            <a:extLst>
              <a:ext uri="{FF2B5EF4-FFF2-40B4-BE49-F238E27FC236}">
                <a16:creationId xmlns:a16="http://schemas.microsoft.com/office/drawing/2014/main" id="{2738475D-F475-4CAA-835F-C6D8BF238ABC}"/>
              </a:ext>
            </a:extLst>
          </p:cNvPr>
          <p:cNvSpPr>
            <a:spLocks noGrp="1"/>
          </p:cNvSpPr>
          <p:nvPr>
            <p:ph idx="1"/>
          </p:nvPr>
        </p:nvSpPr>
        <p:spPr>
          <a:xfrm>
            <a:off x="139148" y="1232452"/>
            <a:ext cx="8865704" cy="4692720"/>
          </a:xfrm>
        </p:spPr>
        <p:txBody>
          <a:bodyPr/>
          <a:lstStyle/>
          <a:p>
            <a:pPr marL="0" indent="0" algn="ctr">
              <a:buNone/>
            </a:pPr>
            <a:r>
              <a:rPr lang="en-GB" i="1" dirty="0"/>
              <a:t>Read the statement and decide which European language matches the fact</a:t>
            </a:r>
          </a:p>
        </p:txBody>
      </p:sp>
      <p:pic>
        <p:nvPicPr>
          <p:cNvPr id="6" name="Picture 5">
            <a:extLst>
              <a:ext uri="{FF2B5EF4-FFF2-40B4-BE49-F238E27FC236}">
                <a16:creationId xmlns:a16="http://schemas.microsoft.com/office/drawing/2014/main" id="{A4FC3EBC-718D-00BD-1D4B-BAE44BDE3CFF}"/>
              </a:ext>
            </a:extLst>
          </p:cNvPr>
          <p:cNvPicPr>
            <a:picLocks noChangeAspect="1"/>
          </p:cNvPicPr>
          <p:nvPr/>
        </p:nvPicPr>
        <p:blipFill>
          <a:blip r:embed="rId2"/>
          <a:stretch>
            <a:fillRect/>
          </a:stretch>
        </p:blipFill>
        <p:spPr>
          <a:xfrm>
            <a:off x="118441" y="87831"/>
            <a:ext cx="940076" cy="940076"/>
          </a:xfrm>
          <a:prstGeom prst="rect">
            <a:avLst/>
          </a:prstGeom>
        </p:spPr>
      </p:pic>
      <p:sp>
        <p:nvSpPr>
          <p:cNvPr id="9" name="TextBox 8">
            <a:extLst>
              <a:ext uri="{FF2B5EF4-FFF2-40B4-BE49-F238E27FC236}">
                <a16:creationId xmlns:a16="http://schemas.microsoft.com/office/drawing/2014/main" id="{256B129B-CFB5-DD97-6B0B-190B673E53BB}"/>
              </a:ext>
            </a:extLst>
          </p:cNvPr>
          <p:cNvSpPr txBox="1"/>
          <p:nvPr/>
        </p:nvSpPr>
        <p:spPr>
          <a:xfrm>
            <a:off x="278296" y="2198615"/>
            <a:ext cx="8726556" cy="3170099"/>
          </a:xfrm>
          <a:custGeom>
            <a:avLst/>
            <a:gdLst>
              <a:gd name="connsiteX0" fmla="*/ 0 w 8726556"/>
              <a:gd name="connsiteY0" fmla="*/ 0 h 3170099"/>
              <a:gd name="connsiteX1" fmla="*/ 409477 w 8726556"/>
              <a:gd name="connsiteY1" fmla="*/ 0 h 3170099"/>
              <a:gd name="connsiteX2" fmla="*/ 1255282 w 8726556"/>
              <a:gd name="connsiteY2" fmla="*/ 0 h 3170099"/>
              <a:gd name="connsiteX3" fmla="*/ 1664758 w 8726556"/>
              <a:gd name="connsiteY3" fmla="*/ 0 h 3170099"/>
              <a:gd name="connsiteX4" fmla="*/ 2510563 w 8726556"/>
              <a:gd name="connsiteY4" fmla="*/ 0 h 3170099"/>
              <a:gd name="connsiteX5" fmla="*/ 3269102 w 8726556"/>
              <a:gd name="connsiteY5" fmla="*/ 0 h 3170099"/>
              <a:gd name="connsiteX6" fmla="*/ 3765845 w 8726556"/>
              <a:gd name="connsiteY6" fmla="*/ 0 h 3170099"/>
              <a:gd name="connsiteX7" fmla="*/ 4262587 w 8726556"/>
              <a:gd name="connsiteY7" fmla="*/ 0 h 3170099"/>
              <a:gd name="connsiteX8" fmla="*/ 5108392 w 8726556"/>
              <a:gd name="connsiteY8" fmla="*/ 0 h 3170099"/>
              <a:gd name="connsiteX9" fmla="*/ 5779665 w 8726556"/>
              <a:gd name="connsiteY9" fmla="*/ 0 h 3170099"/>
              <a:gd name="connsiteX10" fmla="*/ 6450939 w 8726556"/>
              <a:gd name="connsiteY10" fmla="*/ 0 h 3170099"/>
              <a:gd name="connsiteX11" fmla="*/ 7209478 w 8726556"/>
              <a:gd name="connsiteY11" fmla="*/ 0 h 3170099"/>
              <a:gd name="connsiteX12" fmla="*/ 7968017 w 8726556"/>
              <a:gd name="connsiteY12" fmla="*/ 0 h 3170099"/>
              <a:gd name="connsiteX13" fmla="*/ 8726556 w 8726556"/>
              <a:gd name="connsiteY13" fmla="*/ 0 h 3170099"/>
              <a:gd name="connsiteX14" fmla="*/ 8726556 w 8726556"/>
              <a:gd name="connsiteY14" fmla="*/ 634020 h 3170099"/>
              <a:gd name="connsiteX15" fmla="*/ 8726556 w 8726556"/>
              <a:gd name="connsiteY15" fmla="*/ 1331442 h 3170099"/>
              <a:gd name="connsiteX16" fmla="*/ 8726556 w 8726556"/>
              <a:gd name="connsiteY16" fmla="*/ 2028863 h 3170099"/>
              <a:gd name="connsiteX17" fmla="*/ 8726556 w 8726556"/>
              <a:gd name="connsiteY17" fmla="*/ 3170099 h 3170099"/>
              <a:gd name="connsiteX18" fmla="*/ 8055282 w 8726556"/>
              <a:gd name="connsiteY18" fmla="*/ 3170099 h 3170099"/>
              <a:gd name="connsiteX19" fmla="*/ 7645806 w 8726556"/>
              <a:gd name="connsiteY19" fmla="*/ 3170099 h 3170099"/>
              <a:gd name="connsiteX20" fmla="*/ 6800001 w 8726556"/>
              <a:gd name="connsiteY20" fmla="*/ 3170099 h 3170099"/>
              <a:gd name="connsiteX21" fmla="*/ 6390524 w 8726556"/>
              <a:gd name="connsiteY21" fmla="*/ 3170099 h 3170099"/>
              <a:gd name="connsiteX22" fmla="*/ 5893782 w 8726556"/>
              <a:gd name="connsiteY22" fmla="*/ 3170099 h 3170099"/>
              <a:gd name="connsiteX23" fmla="*/ 5484305 w 8726556"/>
              <a:gd name="connsiteY23" fmla="*/ 3170099 h 3170099"/>
              <a:gd name="connsiteX24" fmla="*/ 4900297 w 8726556"/>
              <a:gd name="connsiteY24" fmla="*/ 3170099 h 3170099"/>
              <a:gd name="connsiteX25" fmla="*/ 4490820 w 8726556"/>
              <a:gd name="connsiteY25" fmla="*/ 3170099 h 3170099"/>
              <a:gd name="connsiteX26" fmla="*/ 3994078 w 8726556"/>
              <a:gd name="connsiteY26" fmla="*/ 3170099 h 3170099"/>
              <a:gd name="connsiteX27" fmla="*/ 3322804 w 8726556"/>
              <a:gd name="connsiteY27" fmla="*/ 3170099 h 3170099"/>
              <a:gd name="connsiteX28" fmla="*/ 2913327 w 8726556"/>
              <a:gd name="connsiteY28" fmla="*/ 3170099 h 3170099"/>
              <a:gd name="connsiteX29" fmla="*/ 2242054 w 8726556"/>
              <a:gd name="connsiteY29" fmla="*/ 3170099 h 3170099"/>
              <a:gd name="connsiteX30" fmla="*/ 1570780 w 8726556"/>
              <a:gd name="connsiteY30" fmla="*/ 3170099 h 3170099"/>
              <a:gd name="connsiteX31" fmla="*/ 1074038 w 8726556"/>
              <a:gd name="connsiteY31" fmla="*/ 3170099 h 3170099"/>
              <a:gd name="connsiteX32" fmla="*/ 0 w 8726556"/>
              <a:gd name="connsiteY32" fmla="*/ 3170099 h 3170099"/>
              <a:gd name="connsiteX33" fmla="*/ 0 w 8726556"/>
              <a:gd name="connsiteY33" fmla="*/ 2536079 h 3170099"/>
              <a:gd name="connsiteX34" fmla="*/ 0 w 8726556"/>
              <a:gd name="connsiteY34" fmla="*/ 1933760 h 3170099"/>
              <a:gd name="connsiteX35" fmla="*/ 0 w 8726556"/>
              <a:gd name="connsiteY35" fmla="*/ 1236339 h 3170099"/>
              <a:gd name="connsiteX36" fmla="*/ 0 w 8726556"/>
              <a:gd name="connsiteY36" fmla="*/ 602319 h 3170099"/>
              <a:gd name="connsiteX37" fmla="*/ 0 w 8726556"/>
              <a:gd name="connsiteY37" fmla="*/ 0 h 3170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726556" h="3170099" extrusionOk="0">
                <a:moveTo>
                  <a:pt x="0" y="0"/>
                </a:moveTo>
                <a:cubicBezTo>
                  <a:pt x="178346" y="8415"/>
                  <a:pt x="239028" y="-9207"/>
                  <a:pt x="409477" y="0"/>
                </a:cubicBezTo>
                <a:cubicBezTo>
                  <a:pt x="579926" y="9207"/>
                  <a:pt x="858411" y="-26930"/>
                  <a:pt x="1255282" y="0"/>
                </a:cubicBezTo>
                <a:cubicBezTo>
                  <a:pt x="1652153" y="26930"/>
                  <a:pt x="1542059" y="8203"/>
                  <a:pt x="1664758" y="0"/>
                </a:cubicBezTo>
                <a:cubicBezTo>
                  <a:pt x="1787457" y="-8203"/>
                  <a:pt x="2201904" y="-33465"/>
                  <a:pt x="2510563" y="0"/>
                </a:cubicBezTo>
                <a:cubicBezTo>
                  <a:pt x="2819222" y="33465"/>
                  <a:pt x="3084276" y="-26651"/>
                  <a:pt x="3269102" y="0"/>
                </a:cubicBezTo>
                <a:cubicBezTo>
                  <a:pt x="3453928" y="26651"/>
                  <a:pt x="3608296" y="14414"/>
                  <a:pt x="3765845" y="0"/>
                </a:cubicBezTo>
                <a:cubicBezTo>
                  <a:pt x="3923394" y="-14414"/>
                  <a:pt x="4150555" y="10601"/>
                  <a:pt x="4262587" y="0"/>
                </a:cubicBezTo>
                <a:cubicBezTo>
                  <a:pt x="4374619" y="-10601"/>
                  <a:pt x="4885717" y="36979"/>
                  <a:pt x="5108392" y="0"/>
                </a:cubicBezTo>
                <a:cubicBezTo>
                  <a:pt x="5331067" y="-36979"/>
                  <a:pt x="5602840" y="5629"/>
                  <a:pt x="5779665" y="0"/>
                </a:cubicBezTo>
                <a:cubicBezTo>
                  <a:pt x="5956490" y="-5629"/>
                  <a:pt x="6232909" y="28752"/>
                  <a:pt x="6450939" y="0"/>
                </a:cubicBezTo>
                <a:cubicBezTo>
                  <a:pt x="6668969" y="-28752"/>
                  <a:pt x="6919337" y="32892"/>
                  <a:pt x="7209478" y="0"/>
                </a:cubicBezTo>
                <a:cubicBezTo>
                  <a:pt x="7499619" y="-32892"/>
                  <a:pt x="7625631" y="-8110"/>
                  <a:pt x="7968017" y="0"/>
                </a:cubicBezTo>
                <a:cubicBezTo>
                  <a:pt x="8310403" y="8110"/>
                  <a:pt x="8432034" y="36576"/>
                  <a:pt x="8726556" y="0"/>
                </a:cubicBezTo>
                <a:cubicBezTo>
                  <a:pt x="8700360" y="231515"/>
                  <a:pt x="8707095" y="462148"/>
                  <a:pt x="8726556" y="634020"/>
                </a:cubicBezTo>
                <a:cubicBezTo>
                  <a:pt x="8746017" y="805892"/>
                  <a:pt x="8699749" y="1146977"/>
                  <a:pt x="8726556" y="1331442"/>
                </a:cubicBezTo>
                <a:cubicBezTo>
                  <a:pt x="8753363" y="1515907"/>
                  <a:pt x="8760159" y="1731846"/>
                  <a:pt x="8726556" y="2028863"/>
                </a:cubicBezTo>
                <a:cubicBezTo>
                  <a:pt x="8692953" y="2325880"/>
                  <a:pt x="8714352" y="2934670"/>
                  <a:pt x="8726556" y="3170099"/>
                </a:cubicBezTo>
                <a:cubicBezTo>
                  <a:pt x="8547994" y="3180420"/>
                  <a:pt x="8292481" y="3188875"/>
                  <a:pt x="8055282" y="3170099"/>
                </a:cubicBezTo>
                <a:cubicBezTo>
                  <a:pt x="7818083" y="3151323"/>
                  <a:pt x="7735945" y="3182969"/>
                  <a:pt x="7645806" y="3170099"/>
                </a:cubicBezTo>
                <a:cubicBezTo>
                  <a:pt x="7555667" y="3157229"/>
                  <a:pt x="7182171" y="3141277"/>
                  <a:pt x="6800001" y="3170099"/>
                </a:cubicBezTo>
                <a:cubicBezTo>
                  <a:pt x="6417832" y="3198921"/>
                  <a:pt x="6507398" y="3152115"/>
                  <a:pt x="6390524" y="3170099"/>
                </a:cubicBezTo>
                <a:cubicBezTo>
                  <a:pt x="6273650" y="3188083"/>
                  <a:pt x="6107888" y="3166205"/>
                  <a:pt x="5893782" y="3170099"/>
                </a:cubicBezTo>
                <a:cubicBezTo>
                  <a:pt x="5679676" y="3173993"/>
                  <a:pt x="5650987" y="3160487"/>
                  <a:pt x="5484305" y="3170099"/>
                </a:cubicBezTo>
                <a:cubicBezTo>
                  <a:pt x="5317623" y="3179711"/>
                  <a:pt x="5118230" y="3153587"/>
                  <a:pt x="4900297" y="3170099"/>
                </a:cubicBezTo>
                <a:cubicBezTo>
                  <a:pt x="4682364" y="3186611"/>
                  <a:pt x="4646722" y="3167574"/>
                  <a:pt x="4490820" y="3170099"/>
                </a:cubicBezTo>
                <a:cubicBezTo>
                  <a:pt x="4334918" y="3172624"/>
                  <a:pt x="4178785" y="3194749"/>
                  <a:pt x="3994078" y="3170099"/>
                </a:cubicBezTo>
                <a:cubicBezTo>
                  <a:pt x="3809371" y="3145449"/>
                  <a:pt x="3596131" y="3179572"/>
                  <a:pt x="3322804" y="3170099"/>
                </a:cubicBezTo>
                <a:cubicBezTo>
                  <a:pt x="3049477" y="3160626"/>
                  <a:pt x="3012820" y="3184426"/>
                  <a:pt x="2913327" y="3170099"/>
                </a:cubicBezTo>
                <a:cubicBezTo>
                  <a:pt x="2813834" y="3155772"/>
                  <a:pt x="2476145" y="3155998"/>
                  <a:pt x="2242054" y="3170099"/>
                </a:cubicBezTo>
                <a:cubicBezTo>
                  <a:pt x="2007963" y="3184200"/>
                  <a:pt x="1801854" y="3143430"/>
                  <a:pt x="1570780" y="3170099"/>
                </a:cubicBezTo>
                <a:cubicBezTo>
                  <a:pt x="1339706" y="3196768"/>
                  <a:pt x="1178502" y="3153361"/>
                  <a:pt x="1074038" y="3170099"/>
                </a:cubicBezTo>
                <a:cubicBezTo>
                  <a:pt x="969574" y="3186837"/>
                  <a:pt x="508705" y="3176399"/>
                  <a:pt x="0" y="3170099"/>
                </a:cubicBezTo>
                <a:cubicBezTo>
                  <a:pt x="-26422" y="2893564"/>
                  <a:pt x="6436" y="2700979"/>
                  <a:pt x="0" y="2536079"/>
                </a:cubicBezTo>
                <a:cubicBezTo>
                  <a:pt x="-6436" y="2371179"/>
                  <a:pt x="27183" y="2124443"/>
                  <a:pt x="0" y="1933760"/>
                </a:cubicBezTo>
                <a:cubicBezTo>
                  <a:pt x="-27183" y="1743077"/>
                  <a:pt x="395" y="1484476"/>
                  <a:pt x="0" y="1236339"/>
                </a:cubicBezTo>
                <a:cubicBezTo>
                  <a:pt x="-395" y="988202"/>
                  <a:pt x="17302" y="866082"/>
                  <a:pt x="0" y="602319"/>
                </a:cubicBezTo>
                <a:cubicBezTo>
                  <a:pt x="-17302" y="338556"/>
                  <a:pt x="-21076" y="168855"/>
                  <a:pt x="0" y="0"/>
                </a:cubicBezTo>
                <a:close/>
              </a:path>
            </a:pathLst>
          </a:custGeom>
          <a:noFill/>
          <a:ln>
            <a:solidFill>
              <a:schemeClr val="accent1"/>
            </a:solidFill>
            <a:extLst>
              <a:ext uri="{C807C97D-BFC1-408E-A445-0C87EB9F89A2}">
                <ask:lineSketchStyleProps xmlns:ask="http://schemas.microsoft.com/office/drawing/2018/sketchyshapes" sd="2997235996">
                  <a:prstGeom prst="rect">
                    <a:avLst/>
                  </a:prstGeom>
                  <ask:type>
                    <ask:lineSketchFreehand/>
                  </ask:type>
                </ask:lineSketchStyleProps>
              </a:ext>
            </a:extLst>
          </a:ln>
        </p:spPr>
        <p:txBody>
          <a:bodyPr wrap="square">
            <a:spAutoFit/>
          </a:bodyPr>
          <a:lstStyle/>
          <a:p>
            <a:r>
              <a:rPr lang="en-GB" sz="4000" dirty="0">
                <a:latin typeface="+mj-lt"/>
              </a:rPr>
              <a:t>7. ………….. </a:t>
            </a:r>
            <a:r>
              <a:rPr lang="en-GB" sz="4000" b="0" i="0" dirty="0">
                <a:effectLst/>
                <a:latin typeface="+mj-lt"/>
              </a:rPr>
              <a:t>is one of the oldest written languages in the world, with a history spanning over 3,000 years. It has had a significant influence on the development of Western literature and philosophy.</a:t>
            </a:r>
          </a:p>
        </p:txBody>
      </p:sp>
      <p:pic>
        <p:nvPicPr>
          <p:cNvPr id="8" name="Picture 7">
            <a:extLst>
              <a:ext uri="{FF2B5EF4-FFF2-40B4-BE49-F238E27FC236}">
                <a16:creationId xmlns:a16="http://schemas.microsoft.com/office/drawing/2014/main" id="{C042DD1D-9BFF-867A-F207-3709F125876E}"/>
              </a:ext>
            </a:extLst>
          </p:cNvPr>
          <p:cNvPicPr>
            <a:picLocks noChangeAspect="1"/>
          </p:cNvPicPr>
          <p:nvPr/>
        </p:nvPicPr>
        <p:blipFill>
          <a:blip r:embed="rId3"/>
          <a:stretch>
            <a:fillRect/>
          </a:stretch>
        </p:blipFill>
        <p:spPr>
          <a:xfrm>
            <a:off x="7341704" y="5089039"/>
            <a:ext cx="1802296" cy="1802296"/>
          </a:xfrm>
          <a:prstGeom prst="rect">
            <a:avLst/>
          </a:prstGeom>
        </p:spPr>
      </p:pic>
    </p:spTree>
    <p:extLst>
      <p:ext uri="{BB962C8B-B14F-4D97-AF65-F5344CB8AC3E}">
        <p14:creationId xmlns:p14="http://schemas.microsoft.com/office/powerpoint/2010/main" val="2285498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DC83-6B0C-2B66-C589-150322182EB3}"/>
              </a:ext>
            </a:extLst>
          </p:cNvPr>
          <p:cNvSpPr>
            <a:spLocks noGrp="1"/>
          </p:cNvSpPr>
          <p:nvPr>
            <p:ph type="title"/>
          </p:nvPr>
        </p:nvSpPr>
        <p:spPr>
          <a:xfrm>
            <a:off x="800928" y="87831"/>
            <a:ext cx="7886700" cy="1325563"/>
          </a:xfrm>
        </p:spPr>
        <p:txBody>
          <a:bodyPr/>
          <a:lstStyle/>
          <a:p>
            <a:pPr algn="ctr"/>
            <a:r>
              <a:rPr lang="en-GB" b="1" u="sng" dirty="0"/>
              <a:t>Which European language is it?</a:t>
            </a:r>
          </a:p>
        </p:txBody>
      </p:sp>
      <p:sp>
        <p:nvSpPr>
          <p:cNvPr id="3" name="Content Placeholder 2">
            <a:extLst>
              <a:ext uri="{FF2B5EF4-FFF2-40B4-BE49-F238E27FC236}">
                <a16:creationId xmlns:a16="http://schemas.microsoft.com/office/drawing/2014/main" id="{2738475D-F475-4CAA-835F-C6D8BF238ABC}"/>
              </a:ext>
            </a:extLst>
          </p:cNvPr>
          <p:cNvSpPr>
            <a:spLocks noGrp="1"/>
          </p:cNvSpPr>
          <p:nvPr>
            <p:ph idx="1"/>
          </p:nvPr>
        </p:nvSpPr>
        <p:spPr>
          <a:xfrm>
            <a:off x="139148" y="1232452"/>
            <a:ext cx="8865704" cy="4692720"/>
          </a:xfrm>
        </p:spPr>
        <p:txBody>
          <a:bodyPr/>
          <a:lstStyle/>
          <a:p>
            <a:pPr marL="0" indent="0" algn="ctr">
              <a:buNone/>
            </a:pPr>
            <a:r>
              <a:rPr lang="en-GB" i="1" dirty="0"/>
              <a:t>Read the statement and decide which European language matches the fact</a:t>
            </a:r>
          </a:p>
        </p:txBody>
      </p:sp>
      <p:pic>
        <p:nvPicPr>
          <p:cNvPr id="6" name="Picture 5">
            <a:extLst>
              <a:ext uri="{FF2B5EF4-FFF2-40B4-BE49-F238E27FC236}">
                <a16:creationId xmlns:a16="http://schemas.microsoft.com/office/drawing/2014/main" id="{A4FC3EBC-718D-00BD-1D4B-BAE44BDE3CFF}"/>
              </a:ext>
            </a:extLst>
          </p:cNvPr>
          <p:cNvPicPr>
            <a:picLocks noChangeAspect="1"/>
          </p:cNvPicPr>
          <p:nvPr/>
        </p:nvPicPr>
        <p:blipFill>
          <a:blip r:embed="rId2"/>
          <a:stretch>
            <a:fillRect/>
          </a:stretch>
        </p:blipFill>
        <p:spPr>
          <a:xfrm>
            <a:off x="118441" y="87831"/>
            <a:ext cx="940076" cy="940076"/>
          </a:xfrm>
          <a:prstGeom prst="rect">
            <a:avLst/>
          </a:prstGeom>
        </p:spPr>
      </p:pic>
      <p:sp>
        <p:nvSpPr>
          <p:cNvPr id="9" name="TextBox 8">
            <a:extLst>
              <a:ext uri="{FF2B5EF4-FFF2-40B4-BE49-F238E27FC236}">
                <a16:creationId xmlns:a16="http://schemas.microsoft.com/office/drawing/2014/main" id="{256B129B-CFB5-DD97-6B0B-190B673E53BB}"/>
              </a:ext>
            </a:extLst>
          </p:cNvPr>
          <p:cNvSpPr txBox="1"/>
          <p:nvPr/>
        </p:nvSpPr>
        <p:spPr>
          <a:xfrm>
            <a:off x="278296" y="2198615"/>
            <a:ext cx="8726556" cy="3785652"/>
          </a:xfrm>
          <a:custGeom>
            <a:avLst/>
            <a:gdLst>
              <a:gd name="connsiteX0" fmla="*/ 0 w 8726556"/>
              <a:gd name="connsiteY0" fmla="*/ 0 h 3785652"/>
              <a:gd name="connsiteX1" fmla="*/ 409477 w 8726556"/>
              <a:gd name="connsiteY1" fmla="*/ 0 h 3785652"/>
              <a:gd name="connsiteX2" fmla="*/ 1255282 w 8726556"/>
              <a:gd name="connsiteY2" fmla="*/ 0 h 3785652"/>
              <a:gd name="connsiteX3" fmla="*/ 1664758 w 8726556"/>
              <a:gd name="connsiteY3" fmla="*/ 0 h 3785652"/>
              <a:gd name="connsiteX4" fmla="*/ 2510563 w 8726556"/>
              <a:gd name="connsiteY4" fmla="*/ 0 h 3785652"/>
              <a:gd name="connsiteX5" fmla="*/ 3269102 w 8726556"/>
              <a:gd name="connsiteY5" fmla="*/ 0 h 3785652"/>
              <a:gd name="connsiteX6" fmla="*/ 3765845 w 8726556"/>
              <a:gd name="connsiteY6" fmla="*/ 0 h 3785652"/>
              <a:gd name="connsiteX7" fmla="*/ 4262587 w 8726556"/>
              <a:gd name="connsiteY7" fmla="*/ 0 h 3785652"/>
              <a:gd name="connsiteX8" fmla="*/ 5108392 w 8726556"/>
              <a:gd name="connsiteY8" fmla="*/ 0 h 3785652"/>
              <a:gd name="connsiteX9" fmla="*/ 5779665 w 8726556"/>
              <a:gd name="connsiteY9" fmla="*/ 0 h 3785652"/>
              <a:gd name="connsiteX10" fmla="*/ 6450939 w 8726556"/>
              <a:gd name="connsiteY10" fmla="*/ 0 h 3785652"/>
              <a:gd name="connsiteX11" fmla="*/ 7209478 w 8726556"/>
              <a:gd name="connsiteY11" fmla="*/ 0 h 3785652"/>
              <a:gd name="connsiteX12" fmla="*/ 7968017 w 8726556"/>
              <a:gd name="connsiteY12" fmla="*/ 0 h 3785652"/>
              <a:gd name="connsiteX13" fmla="*/ 8726556 w 8726556"/>
              <a:gd name="connsiteY13" fmla="*/ 0 h 3785652"/>
              <a:gd name="connsiteX14" fmla="*/ 8726556 w 8726556"/>
              <a:gd name="connsiteY14" fmla="*/ 630942 h 3785652"/>
              <a:gd name="connsiteX15" fmla="*/ 8726556 w 8726556"/>
              <a:gd name="connsiteY15" fmla="*/ 1337597 h 3785652"/>
              <a:gd name="connsiteX16" fmla="*/ 8726556 w 8726556"/>
              <a:gd name="connsiteY16" fmla="*/ 2044252 h 3785652"/>
              <a:gd name="connsiteX17" fmla="*/ 8726556 w 8726556"/>
              <a:gd name="connsiteY17" fmla="*/ 2675194 h 3785652"/>
              <a:gd name="connsiteX18" fmla="*/ 8726556 w 8726556"/>
              <a:gd name="connsiteY18" fmla="*/ 3785652 h 3785652"/>
              <a:gd name="connsiteX19" fmla="*/ 7880751 w 8726556"/>
              <a:gd name="connsiteY19" fmla="*/ 3785652 h 3785652"/>
              <a:gd name="connsiteX20" fmla="*/ 7034947 w 8726556"/>
              <a:gd name="connsiteY20" fmla="*/ 3785652 h 3785652"/>
              <a:gd name="connsiteX21" fmla="*/ 6625470 w 8726556"/>
              <a:gd name="connsiteY21" fmla="*/ 3785652 h 3785652"/>
              <a:gd name="connsiteX22" fmla="*/ 6128727 w 8726556"/>
              <a:gd name="connsiteY22" fmla="*/ 3785652 h 3785652"/>
              <a:gd name="connsiteX23" fmla="*/ 5719251 w 8726556"/>
              <a:gd name="connsiteY23" fmla="*/ 3785652 h 3785652"/>
              <a:gd name="connsiteX24" fmla="*/ 5135243 w 8726556"/>
              <a:gd name="connsiteY24" fmla="*/ 3785652 h 3785652"/>
              <a:gd name="connsiteX25" fmla="*/ 4725766 w 8726556"/>
              <a:gd name="connsiteY25" fmla="*/ 3785652 h 3785652"/>
              <a:gd name="connsiteX26" fmla="*/ 4229023 w 8726556"/>
              <a:gd name="connsiteY26" fmla="*/ 3785652 h 3785652"/>
              <a:gd name="connsiteX27" fmla="*/ 3557750 w 8726556"/>
              <a:gd name="connsiteY27" fmla="*/ 3785652 h 3785652"/>
              <a:gd name="connsiteX28" fmla="*/ 3148273 w 8726556"/>
              <a:gd name="connsiteY28" fmla="*/ 3785652 h 3785652"/>
              <a:gd name="connsiteX29" fmla="*/ 2476999 w 8726556"/>
              <a:gd name="connsiteY29" fmla="*/ 3785652 h 3785652"/>
              <a:gd name="connsiteX30" fmla="*/ 1805726 w 8726556"/>
              <a:gd name="connsiteY30" fmla="*/ 3785652 h 3785652"/>
              <a:gd name="connsiteX31" fmla="*/ 1308983 w 8726556"/>
              <a:gd name="connsiteY31" fmla="*/ 3785652 h 3785652"/>
              <a:gd name="connsiteX32" fmla="*/ 0 w 8726556"/>
              <a:gd name="connsiteY32" fmla="*/ 3785652 h 3785652"/>
              <a:gd name="connsiteX33" fmla="*/ 0 w 8726556"/>
              <a:gd name="connsiteY33" fmla="*/ 3154710 h 3785652"/>
              <a:gd name="connsiteX34" fmla="*/ 0 w 8726556"/>
              <a:gd name="connsiteY34" fmla="*/ 2561625 h 3785652"/>
              <a:gd name="connsiteX35" fmla="*/ 0 w 8726556"/>
              <a:gd name="connsiteY35" fmla="*/ 1854969 h 3785652"/>
              <a:gd name="connsiteX36" fmla="*/ 0 w 8726556"/>
              <a:gd name="connsiteY36" fmla="*/ 1224027 h 3785652"/>
              <a:gd name="connsiteX37" fmla="*/ 0 w 8726556"/>
              <a:gd name="connsiteY37" fmla="*/ 593085 h 3785652"/>
              <a:gd name="connsiteX38" fmla="*/ 0 w 8726556"/>
              <a:gd name="connsiteY38" fmla="*/ 0 h 3785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8726556" h="3785652" extrusionOk="0">
                <a:moveTo>
                  <a:pt x="0" y="0"/>
                </a:moveTo>
                <a:cubicBezTo>
                  <a:pt x="178346" y="8415"/>
                  <a:pt x="239028" y="-9207"/>
                  <a:pt x="409477" y="0"/>
                </a:cubicBezTo>
                <a:cubicBezTo>
                  <a:pt x="579926" y="9207"/>
                  <a:pt x="858411" y="-26930"/>
                  <a:pt x="1255282" y="0"/>
                </a:cubicBezTo>
                <a:cubicBezTo>
                  <a:pt x="1652153" y="26930"/>
                  <a:pt x="1542059" y="8203"/>
                  <a:pt x="1664758" y="0"/>
                </a:cubicBezTo>
                <a:cubicBezTo>
                  <a:pt x="1787457" y="-8203"/>
                  <a:pt x="2201904" y="-33465"/>
                  <a:pt x="2510563" y="0"/>
                </a:cubicBezTo>
                <a:cubicBezTo>
                  <a:pt x="2819222" y="33465"/>
                  <a:pt x="3084276" y="-26651"/>
                  <a:pt x="3269102" y="0"/>
                </a:cubicBezTo>
                <a:cubicBezTo>
                  <a:pt x="3453928" y="26651"/>
                  <a:pt x="3608296" y="14414"/>
                  <a:pt x="3765845" y="0"/>
                </a:cubicBezTo>
                <a:cubicBezTo>
                  <a:pt x="3923394" y="-14414"/>
                  <a:pt x="4150555" y="10601"/>
                  <a:pt x="4262587" y="0"/>
                </a:cubicBezTo>
                <a:cubicBezTo>
                  <a:pt x="4374619" y="-10601"/>
                  <a:pt x="4885717" y="36979"/>
                  <a:pt x="5108392" y="0"/>
                </a:cubicBezTo>
                <a:cubicBezTo>
                  <a:pt x="5331067" y="-36979"/>
                  <a:pt x="5602840" y="5629"/>
                  <a:pt x="5779665" y="0"/>
                </a:cubicBezTo>
                <a:cubicBezTo>
                  <a:pt x="5956490" y="-5629"/>
                  <a:pt x="6232909" y="28752"/>
                  <a:pt x="6450939" y="0"/>
                </a:cubicBezTo>
                <a:cubicBezTo>
                  <a:pt x="6668969" y="-28752"/>
                  <a:pt x="6919337" y="32892"/>
                  <a:pt x="7209478" y="0"/>
                </a:cubicBezTo>
                <a:cubicBezTo>
                  <a:pt x="7499619" y="-32892"/>
                  <a:pt x="7625631" y="-8110"/>
                  <a:pt x="7968017" y="0"/>
                </a:cubicBezTo>
                <a:cubicBezTo>
                  <a:pt x="8310403" y="8110"/>
                  <a:pt x="8432034" y="36576"/>
                  <a:pt x="8726556" y="0"/>
                </a:cubicBezTo>
                <a:cubicBezTo>
                  <a:pt x="8738457" y="161765"/>
                  <a:pt x="8723151" y="354486"/>
                  <a:pt x="8726556" y="630942"/>
                </a:cubicBezTo>
                <a:cubicBezTo>
                  <a:pt x="8729961" y="907398"/>
                  <a:pt x="8741178" y="1080621"/>
                  <a:pt x="8726556" y="1337597"/>
                </a:cubicBezTo>
                <a:cubicBezTo>
                  <a:pt x="8711934" y="1594573"/>
                  <a:pt x="8712249" y="1899857"/>
                  <a:pt x="8726556" y="2044252"/>
                </a:cubicBezTo>
                <a:cubicBezTo>
                  <a:pt x="8740863" y="2188648"/>
                  <a:pt x="8746652" y="2541295"/>
                  <a:pt x="8726556" y="2675194"/>
                </a:cubicBezTo>
                <a:cubicBezTo>
                  <a:pt x="8706460" y="2809093"/>
                  <a:pt x="8776901" y="3460412"/>
                  <a:pt x="8726556" y="3785652"/>
                </a:cubicBezTo>
                <a:cubicBezTo>
                  <a:pt x="8409099" y="3773608"/>
                  <a:pt x="8189777" y="3787413"/>
                  <a:pt x="7880751" y="3785652"/>
                </a:cubicBezTo>
                <a:cubicBezTo>
                  <a:pt x="7571726" y="3783891"/>
                  <a:pt x="7414826" y="3752946"/>
                  <a:pt x="7034947" y="3785652"/>
                </a:cubicBezTo>
                <a:cubicBezTo>
                  <a:pt x="6655068" y="3818358"/>
                  <a:pt x="6742344" y="3767668"/>
                  <a:pt x="6625470" y="3785652"/>
                </a:cubicBezTo>
                <a:cubicBezTo>
                  <a:pt x="6508596" y="3803636"/>
                  <a:pt x="6347547" y="3782216"/>
                  <a:pt x="6128727" y="3785652"/>
                </a:cubicBezTo>
                <a:cubicBezTo>
                  <a:pt x="5909907" y="3789088"/>
                  <a:pt x="5880347" y="3775795"/>
                  <a:pt x="5719251" y="3785652"/>
                </a:cubicBezTo>
                <a:cubicBezTo>
                  <a:pt x="5558155" y="3795509"/>
                  <a:pt x="5353176" y="3769140"/>
                  <a:pt x="5135243" y="3785652"/>
                </a:cubicBezTo>
                <a:cubicBezTo>
                  <a:pt x="4917310" y="3802164"/>
                  <a:pt x="4881668" y="3783127"/>
                  <a:pt x="4725766" y="3785652"/>
                </a:cubicBezTo>
                <a:cubicBezTo>
                  <a:pt x="4569864" y="3788177"/>
                  <a:pt x="4415434" y="3762602"/>
                  <a:pt x="4229023" y="3785652"/>
                </a:cubicBezTo>
                <a:cubicBezTo>
                  <a:pt x="4042612" y="3808702"/>
                  <a:pt x="3827065" y="3791131"/>
                  <a:pt x="3557750" y="3785652"/>
                </a:cubicBezTo>
                <a:cubicBezTo>
                  <a:pt x="3288435" y="3780173"/>
                  <a:pt x="3247766" y="3799979"/>
                  <a:pt x="3148273" y="3785652"/>
                </a:cubicBezTo>
                <a:cubicBezTo>
                  <a:pt x="3048780" y="3771325"/>
                  <a:pt x="2712965" y="3772829"/>
                  <a:pt x="2476999" y="3785652"/>
                </a:cubicBezTo>
                <a:cubicBezTo>
                  <a:pt x="2241033" y="3798475"/>
                  <a:pt x="2036128" y="3758490"/>
                  <a:pt x="1805726" y="3785652"/>
                </a:cubicBezTo>
                <a:cubicBezTo>
                  <a:pt x="1575324" y="3812814"/>
                  <a:pt x="1413706" y="3772262"/>
                  <a:pt x="1308983" y="3785652"/>
                </a:cubicBezTo>
                <a:cubicBezTo>
                  <a:pt x="1204260" y="3799042"/>
                  <a:pt x="544674" y="3845033"/>
                  <a:pt x="0" y="3785652"/>
                </a:cubicBezTo>
                <a:cubicBezTo>
                  <a:pt x="25812" y="3553962"/>
                  <a:pt x="22181" y="3298613"/>
                  <a:pt x="0" y="3154710"/>
                </a:cubicBezTo>
                <a:cubicBezTo>
                  <a:pt x="-22181" y="3010807"/>
                  <a:pt x="-5056" y="2801284"/>
                  <a:pt x="0" y="2561625"/>
                </a:cubicBezTo>
                <a:cubicBezTo>
                  <a:pt x="5056" y="2321967"/>
                  <a:pt x="6233" y="2134010"/>
                  <a:pt x="0" y="1854969"/>
                </a:cubicBezTo>
                <a:cubicBezTo>
                  <a:pt x="-6233" y="1575928"/>
                  <a:pt x="375" y="1438635"/>
                  <a:pt x="0" y="1224027"/>
                </a:cubicBezTo>
                <a:cubicBezTo>
                  <a:pt x="-375" y="1009419"/>
                  <a:pt x="11295" y="749270"/>
                  <a:pt x="0" y="593085"/>
                </a:cubicBezTo>
                <a:cubicBezTo>
                  <a:pt x="-11295" y="436900"/>
                  <a:pt x="-15343" y="160399"/>
                  <a:pt x="0" y="0"/>
                </a:cubicBezTo>
                <a:close/>
              </a:path>
            </a:pathLst>
          </a:custGeom>
          <a:noFill/>
          <a:ln>
            <a:solidFill>
              <a:schemeClr val="accent1"/>
            </a:solidFill>
            <a:extLst>
              <a:ext uri="{C807C97D-BFC1-408E-A445-0C87EB9F89A2}">
                <ask:lineSketchStyleProps xmlns:ask="http://schemas.microsoft.com/office/drawing/2018/sketchyshapes" sd="2997235996">
                  <a:prstGeom prst="rect">
                    <a:avLst/>
                  </a:prstGeom>
                  <ask:type>
                    <ask:lineSketchFreehand/>
                  </ask:type>
                </ask:lineSketchStyleProps>
              </a:ext>
            </a:extLst>
          </a:ln>
        </p:spPr>
        <p:txBody>
          <a:bodyPr wrap="square">
            <a:spAutoFit/>
          </a:bodyPr>
          <a:lstStyle/>
          <a:p>
            <a:r>
              <a:rPr lang="en-GB" sz="4000" dirty="0">
                <a:latin typeface="+mj-lt"/>
              </a:rPr>
              <a:t>8. …………..</a:t>
            </a:r>
            <a:r>
              <a:rPr lang="en-GB" sz="4000" b="0" i="0" dirty="0">
                <a:effectLst/>
                <a:latin typeface="+mj-lt"/>
              </a:rPr>
              <a:t> has an interesting feature called "</a:t>
            </a:r>
            <a:r>
              <a:rPr lang="en-GB" sz="4000" b="0" i="0" dirty="0" err="1">
                <a:effectLst/>
                <a:latin typeface="+mj-lt"/>
              </a:rPr>
              <a:t>en</a:t>
            </a:r>
            <a:r>
              <a:rPr lang="en-GB" sz="4000" b="0" i="0" dirty="0">
                <a:effectLst/>
                <a:latin typeface="+mj-lt"/>
              </a:rPr>
              <a:t>-dash words." These are compound words created by combining two words with an </a:t>
            </a:r>
            <a:r>
              <a:rPr lang="en-GB" sz="4000" b="0" i="0" dirty="0" err="1">
                <a:effectLst/>
                <a:latin typeface="+mj-lt"/>
              </a:rPr>
              <a:t>en</a:t>
            </a:r>
            <a:r>
              <a:rPr lang="en-GB" sz="4000" b="0" i="0" dirty="0">
                <a:effectLst/>
                <a:latin typeface="+mj-lt"/>
              </a:rPr>
              <a:t>-dash, such as "fika-</a:t>
            </a:r>
            <a:r>
              <a:rPr lang="en-GB" sz="4000" b="0" i="0" dirty="0" err="1">
                <a:effectLst/>
                <a:latin typeface="+mj-lt"/>
              </a:rPr>
              <a:t>kaffe</a:t>
            </a:r>
            <a:r>
              <a:rPr lang="en-GB" sz="4000" b="0" i="0" dirty="0">
                <a:effectLst/>
                <a:latin typeface="+mj-lt"/>
              </a:rPr>
              <a:t>" (coffee for a social break) or "</a:t>
            </a:r>
            <a:r>
              <a:rPr lang="en-GB" sz="4000" b="0" i="0" dirty="0" err="1">
                <a:effectLst/>
                <a:latin typeface="+mj-lt"/>
              </a:rPr>
              <a:t>skrivbord-lampa</a:t>
            </a:r>
            <a:r>
              <a:rPr lang="en-GB" sz="4000" b="0" i="0" dirty="0">
                <a:effectLst/>
                <a:latin typeface="+mj-lt"/>
              </a:rPr>
              <a:t>" (desk lamp).</a:t>
            </a:r>
            <a:r>
              <a:rPr lang="en-GB" sz="4000" dirty="0">
                <a:latin typeface="+mj-lt"/>
              </a:rPr>
              <a:t> </a:t>
            </a:r>
            <a:endParaRPr lang="en-GB" sz="4000" b="0" i="0" dirty="0">
              <a:effectLst/>
              <a:latin typeface="+mj-lt"/>
            </a:endParaRPr>
          </a:p>
        </p:txBody>
      </p:sp>
      <p:pic>
        <p:nvPicPr>
          <p:cNvPr id="8" name="Picture 7">
            <a:extLst>
              <a:ext uri="{FF2B5EF4-FFF2-40B4-BE49-F238E27FC236}">
                <a16:creationId xmlns:a16="http://schemas.microsoft.com/office/drawing/2014/main" id="{C042DD1D-9BFF-867A-F207-3709F125876E}"/>
              </a:ext>
            </a:extLst>
          </p:cNvPr>
          <p:cNvPicPr>
            <a:picLocks noChangeAspect="1"/>
          </p:cNvPicPr>
          <p:nvPr/>
        </p:nvPicPr>
        <p:blipFill>
          <a:blip r:embed="rId3"/>
          <a:stretch>
            <a:fillRect/>
          </a:stretch>
        </p:blipFill>
        <p:spPr>
          <a:xfrm>
            <a:off x="7341704" y="5089039"/>
            <a:ext cx="1802296" cy="1802296"/>
          </a:xfrm>
          <a:prstGeom prst="rect">
            <a:avLst/>
          </a:prstGeom>
        </p:spPr>
      </p:pic>
    </p:spTree>
    <p:extLst>
      <p:ext uri="{BB962C8B-B14F-4D97-AF65-F5344CB8AC3E}">
        <p14:creationId xmlns:p14="http://schemas.microsoft.com/office/powerpoint/2010/main" val="2729294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DC83-6B0C-2B66-C589-150322182EB3}"/>
              </a:ext>
            </a:extLst>
          </p:cNvPr>
          <p:cNvSpPr>
            <a:spLocks noGrp="1"/>
          </p:cNvSpPr>
          <p:nvPr>
            <p:ph type="title"/>
          </p:nvPr>
        </p:nvSpPr>
        <p:spPr>
          <a:xfrm>
            <a:off x="800928" y="87831"/>
            <a:ext cx="7886700" cy="1325563"/>
          </a:xfrm>
        </p:spPr>
        <p:txBody>
          <a:bodyPr/>
          <a:lstStyle/>
          <a:p>
            <a:pPr algn="ctr"/>
            <a:r>
              <a:rPr lang="en-GB" b="1" u="sng" dirty="0"/>
              <a:t>Which European language is it?</a:t>
            </a:r>
          </a:p>
        </p:txBody>
      </p:sp>
      <p:sp>
        <p:nvSpPr>
          <p:cNvPr id="3" name="Content Placeholder 2">
            <a:extLst>
              <a:ext uri="{FF2B5EF4-FFF2-40B4-BE49-F238E27FC236}">
                <a16:creationId xmlns:a16="http://schemas.microsoft.com/office/drawing/2014/main" id="{2738475D-F475-4CAA-835F-C6D8BF238ABC}"/>
              </a:ext>
            </a:extLst>
          </p:cNvPr>
          <p:cNvSpPr>
            <a:spLocks noGrp="1"/>
          </p:cNvSpPr>
          <p:nvPr>
            <p:ph idx="1"/>
          </p:nvPr>
        </p:nvSpPr>
        <p:spPr>
          <a:xfrm>
            <a:off x="139148" y="1232452"/>
            <a:ext cx="8865704" cy="4692720"/>
          </a:xfrm>
        </p:spPr>
        <p:txBody>
          <a:bodyPr/>
          <a:lstStyle/>
          <a:p>
            <a:pPr marL="0" indent="0" algn="ctr">
              <a:buNone/>
            </a:pPr>
            <a:r>
              <a:rPr lang="en-GB" i="1" dirty="0"/>
              <a:t>Read the statement and decide which European language matches the fact</a:t>
            </a:r>
          </a:p>
        </p:txBody>
      </p:sp>
      <p:pic>
        <p:nvPicPr>
          <p:cNvPr id="6" name="Picture 5">
            <a:extLst>
              <a:ext uri="{FF2B5EF4-FFF2-40B4-BE49-F238E27FC236}">
                <a16:creationId xmlns:a16="http://schemas.microsoft.com/office/drawing/2014/main" id="{A4FC3EBC-718D-00BD-1D4B-BAE44BDE3CFF}"/>
              </a:ext>
            </a:extLst>
          </p:cNvPr>
          <p:cNvPicPr>
            <a:picLocks noChangeAspect="1"/>
          </p:cNvPicPr>
          <p:nvPr/>
        </p:nvPicPr>
        <p:blipFill>
          <a:blip r:embed="rId2"/>
          <a:stretch>
            <a:fillRect/>
          </a:stretch>
        </p:blipFill>
        <p:spPr>
          <a:xfrm>
            <a:off x="118441" y="87831"/>
            <a:ext cx="940076" cy="940076"/>
          </a:xfrm>
          <a:prstGeom prst="rect">
            <a:avLst/>
          </a:prstGeom>
        </p:spPr>
      </p:pic>
      <p:sp>
        <p:nvSpPr>
          <p:cNvPr id="9" name="TextBox 8">
            <a:extLst>
              <a:ext uri="{FF2B5EF4-FFF2-40B4-BE49-F238E27FC236}">
                <a16:creationId xmlns:a16="http://schemas.microsoft.com/office/drawing/2014/main" id="{256B129B-CFB5-DD97-6B0B-190B673E53BB}"/>
              </a:ext>
            </a:extLst>
          </p:cNvPr>
          <p:cNvSpPr txBox="1"/>
          <p:nvPr/>
        </p:nvSpPr>
        <p:spPr>
          <a:xfrm>
            <a:off x="278296" y="2198615"/>
            <a:ext cx="8726556" cy="1938992"/>
          </a:xfrm>
          <a:custGeom>
            <a:avLst/>
            <a:gdLst>
              <a:gd name="connsiteX0" fmla="*/ 0 w 8726556"/>
              <a:gd name="connsiteY0" fmla="*/ 0 h 1938992"/>
              <a:gd name="connsiteX1" fmla="*/ 409477 w 8726556"/>
              <a:gd name="connsiteY1" fmla="*/ 0 h 1938992"/>
              <a:gd name="connsiteX2" fmla="*/ 1255282 w 8726556"/>
              <a:gd name="connsiteY2" fmla="*/ 0 h 1938992"/>
              <a:gd name="connsiteX3" fmla="*/ 1664758 w 8726556"/>
              <a:gd name="connsiteY3" fmla="*/ 0 h 1938992"/>
              <a:gd name="connsiteX4" fmla="*/ 2510563 w 8726556"/>
              <a:gd name="connsiteY4" fmla="*/ 0 h 1938992"/>
              <a:gd name="connsiteX5" fmla="*/ 3269102 w 8726556"/>
              <a:gd name="connsiteY5" fmla="*/ 0 h 1938992"/>
              <a:gd name="connsiteX6" fmla="*/ 3765845 w 8726556"/>
              <a:gd name="connsiteY6" fmla="*/ 0 h 1938992"/>
              <a:gd name="connsiteX7" fmla="*/ 4262587 w 8726556"/>
              <a:gd name="connsiteY7" fmla="*/ 0 h 1938992"/>
              <a:gd name="connsiteX8" fmla="*/ 5108392 w 8726556"/>
              <a:gd name="connsiteY8" fmla="*/ 0 h 1938992"/>
              <a:gd name="connsiteX9" fmla="*/ 5779665 w 8726556"/>
              <a:gd name="connsiteY9" fmla="*/ 0 h 1938992"/>
              <a:gd name="connsiteX10" fmla="*/ 6450939 w 8726556"/>
              <a:gd name="connsiteY10" fmla="*/ 0 h 1938992"/>
              <a:gd name="connsiteX11" fmla="*/ 7209478 w 8726556"/>
              <a:gd name="connsiteY11" fmla="*/ 0 h 1938992"/>
              <a:gd name="connsiteX12" fmla="*/ 7968017 w 8726556"/>
              <a:gd name="connsiteY12" fmla="*/ 0 h 1938992"/>
              <a:gd name="connsiteX13" fmla="*/ 8726556 w 8726556"/>
              <a:gd name="connsiteY13" fmla="*/ 0 h 1938992"/>
              <a:gd name="connsiteX14" fmla="*/ 8726556 w 8726556"/>
              <a:gd name="connsiteY14" fmla="*/ 646331 h 1938992"/>
              <a:gd name="connsiteX15" fmla="*/ 8726556 w 8726556"/>
              <a:gd name="connsiteY15" fmla="*/ 1331441 h 1938992"/>
              <a:gd name="connsiteX16" fmla="*/ 8726556 w 8726556"/>
              <a:gd name="connsiteY16" fmla="*/ 1938992 h 1938992"/>
              <a:gd name="connsiteX17" fmla="*/ 8055282 w 8726556"/>
              <a:gd name="connsiteY17" fmla="*/ 1938992 h 1938992"/>
              <a:gd name="connsiteX18" fmla="*/ 7209478 w 8726556"/>
              <a:gd name="connsiteY18" fmla="*/ 1938992 h 1938992"/>
              <a:gd name="connsiteX19" fmla="*/ 6800001 w 8726556"/>
              <a:gd name="connsiteY19" fmla="*/ 1938992 h 1938992"/>
              <a:gd name="connsiteX20" fmla="*/ 5954196 w 8726556"/>
              <a:gd name="connsiteY20" fmla="*/ 1938992 h 1938992"/>
              <a:gd name="connsiteX21" fmla="*/ 5544719 w 8726556"/>
              <a:gd name="connsiteY21" fmla="*/ 1938992 h 1938992"/>
              <a:gd name="connsiteX22" fmla="*/ 5047977 w 8726556"/>
              <a:gd name="connsiteY22" fmla="*/ 1938992 h 1938992"/>
              <a:gd name="connsiteX23" fmla="*/ 4638500 w 8726556"/>
              <a:gd name="connsiteY23" fmla="*/ 1938992 h 1938992"/>
              <a:gd name="connsiteX24" fmla="*/ 4054492 w 8726556"/>
              <a:gd name="connsiteY24" fmla="*/ 1938992 h 1938992"/>
              <a:gd name="connsiteX25" fmla="*/ 3645015 w 8726556"/>
              <a:gd name="connsiteY25" fmla="*/ 1938992 h 1938992"/>
              <a:gd name="connsiteX26" fmla="*/ 3148273 w 8726556"/>
              <a:gd name="connsiteY26" fmla="*/ 1938992 h 1938992"/>
              <a:gd name="connsiteX27" fmla="*/ 2476999 w 8726556"/>
              <a:gd name="connsiteY27" fmla="*/ 1938992 h 1938992"/>
              <a:gd name="connsiteX28" fmla="*/ 2067522 w 8726556"/>
              <a:gd name="connsiteY28" fmla="*/ 1938992 h 1938992"/>
              <a:gd name="connsiteX29" fmla="*/ 1396249 w 8726556"/>
              <a:gd name="connsiteY29" fmla="*/ 1938992 h 1938992"/>
              <a:gd name="connsiteX30" fmla="*/ 724975 w 8726556"/>
              <a:gd name="connsiteY30" fmla="*/ 1938992 h 1938992"/>
              <a:gd name="connsiteX31" fmla="*/ 0 w 8726556"/>
              <a:gd name="connsiteY31" fmla="*/ 1938992 h 1938992"/>
              <a:gd name="connsiteX32" fmla="*/ 0 w 8726556"/>
              <a:gd name="connsiteY32" fmla="*/ 1253881 h 1938992"/>
              <a:gd name="connsiteX33" fmla="*/ 0 w 8726556"/>
              <a:gd name="connsiteY33" fmla="*/ 568771 h 1938992"/>
              <a:gd name="connsiteX34" fmla="*/ 0 w 8726556"/>
              <a:gd name="connsiteY34" fmla="*/ 0 h 1938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726556" h="1938992" extrusionOk="0">
                <a:moveTo>
                  <a:pt x="0" y="0"/>
                </a:moveTo>
                <a:cubicBezTo>
                  <a:pt x="178346" y="8415"/>
                  <a:pt x="239028" y="-9207"/>
                  <a:pt x="409477" y="0"/>
                </a:cubicBezTo>
                <a:cubicBezTo>
                  <a:pt x="579926" y="9207"/>
                  <a:pt x="858411" y="-26930"/>
                  <a:pt x="1255282" y="0"/>
                </a:cubicBezTo>
                <a:cubicBezTo>
                  <a:pt x="1652153" y="26930"/>
                  <a:pt x="1542059" y="8203"/>
                  <a:pt x="1664758" y="0"/>
                </a:cubicBezTo>
                <a:cubicBezTo>
                  <a:pt x="1787457" y="-8203"/>
                  <a:pt x="2201904" y="-33465"/>
                  <a:pt x="2510563" y="0"/>
                </a:cubicBezTo>
                <a:cubicBezTo>
                  <a:pt x="2819222" y="33465"/>
                  <a:pt x="3084276" y="-26651"/>
                  <a:pt x="3269102" y="0"/>
                </a:cubicBezTo>
                <a:cubicBezTo>
                  <a:pt x="3453928" y="26651"/>
                  <a:pt x="3608296" y="14414"/>
                  <a:pt x="3765845" y="0"/>
                </a:cubicBezTo>
                <a:cubicBezTo>
                  <a:pt x="3923394" y="-14414"/>
                  <a:pt x="4150555" y="10601"/>
                  <a:pt x="4262587" y="0"/>
                </a:cubicBezTo>
                <a:cubicBezTo>
                  <a:pt x="4374619" y="-10601"/>
                  <a:pt x="4885717" y="36979"/>
                  <a:pt x="5108392" y="0"/>
                </a:cubicBezTo>
                <a:cubicBezTo>
                  <a:pt x="5331067" y="-36979"/>
                  <a:pt x="5602840" y="5629"/>
                  <a:pt x="5779665" y="0"/>
                </a:cubicBezTo>
                <a:cubicBezTo>
                  <a:pt x="5956490" y="-5629"/>
                  <a:pt x="6232909" y="28752"/>
                  <a:pt x="6450939" y="0"/>
                </a:cubicBezTo>
                <a:cubicBezTo>
                  <a:pt x="6668969" y="-28752"/>
                  <a:pt x="6919337" y="32892"/>
                  <a:pt x="7209478" y="0"/>
                </a:cubicBezTo>
                <a:cubicBezTo>
                  <a:pt x="7499619" y="-32892"/>
                  <a:pt x="7625631" y="-8110"/>
                  <a:pt x="7968017" y="0"/>
                </a:cubicBezTo>
                <a:cubicBezTo>
                  <a:pt x="8310403" y="8110"/>
                  <a:pt x="8432034" y="36576"/>
                  <a:pt x="8726556" y="0"/>
                </a:cubicBezTo>
                <a:cubicBezTo>
                  <a:pt x="8695197" y="289446"/>
                  <a:pt x="8743121" y="324851"/>
                  <a:pt x="8726556" y="646331"/>
                </a:cubicBezTo>
                <a:cubicBezTo>
                  <a:pt x="8709991" y="967811"/>
                  <a:pt x="8727047" y="1171250"/>
                  <a:pt x="8726556" y="1331441"/>
                </a:cubicBezTo>
                <a:cubicBezTo>
                  <a:pt x="8726066" y="1491632"/>
                  <a:pt x="8722679" y="1696477"/>
                  <a:pt x="8726556" y="1938992"/>
                </a:cubicBezTo>
                <a:cubicBezTo>
                  <a:pt x="8535844" y="1960719"/>
                  <a:pt x="8245526" y="1918975"/>
                  <a:pt x="8055282" y="1938992"/>
                </a:cubicBezTo>
                <a:cubicBezTo>
                  <a:pt x="7865038" y="1959009"/>
                  <a:pt x="7423789" y="1901475"/>
                  <a:pt x="7209478" y="1938992"/>
                </a:cubicBezTo>
                <a:cubicBezTo>
                  <a:pt x="6995167" y="1976509"/>
                  <a:pt x="6897786" y="1953141"/>
                  <a:pt x="6800001" y="1938992"/>
                </a:cubicBezTo>
                <a:cubicBezTo>
                  <a:pt x="6702216" y="1924843"/>
                  <a:pt x="6336366" y="1910170"/>
                  <a:pt x="5954196" y="1938992"/>
                </a:cubicBezTo>
                <a:cubicBezTo>
                  <a:pt x="5572027" y="1967814"/>
                  <a:pt x="5661593" y="1921008"/>
                  <a:pt x="5544719" y="1938992"/>
                </a:cubicBezTo>
                <a:cubicBezTo>
                  <a:pt x="5427845" y="1956976"/>
                  <a:pt x="5262083" y="1935098"/>
                  <a:pt x="5047977" y="1938992"/>
                </a:cubicBezTo>
                <a:cubicBezTo>
                  <a:pt x="4833871" y="1942886"/>
                  <a:pt x="4805182" y="1929380"/>
                  <a:pt x="4638500" y="1938992"/>
                </a:cubicBezTo>
                <a:cubicBezTo>
                  <a:pt x="4471818" y="1948604"/>
                  <a:pt x="4272425" y="1922480"/>
                  <a:pt x="4054492" y="1938992"/>
                </a:cubicBezTo>
                <a:cubicBezTo>
                  <a:pt x="3836559" y="1955504"/>
                  <a:pt x="3800917" y="1936467"/>
                  <a:pt x="3645015" y="1938992"/>
                </a:cubicBezTo>
                <a:cubicBezTo>
                  <a:pt x="3489113" y="1941517"/>
                  <a:pt x="3332980" y="1963642"/>
                  <a:pt x="3148273" y="1938992"/>
                </a:cubicBezTo>
                <a:cubicBezTo>
                  <a:pt x="2963566" y="1914342"/>
                  <a:pt x="2750326" y="1948465"/>
                  <a:pt x="2476999" y="1938992"/>
                </a:cubicBezTo>
                <a:cubicBezTo>
                  <a:pt x="2203672" y="1929519"/>
                  <a:pt x="2167015" y="1953319"/>
                  <a:pt x="2067522" y="1938992"/>
                </a:cubicBezTo>
                <a:cubicBezTo>
                  <a:pt x="1968029" y="1924665"/>
                  <a:pt x="1630340" y="1924891"/>
                  <a:pt x="1396249" y="1938992"/>
                </a:cubicBezTo>
                <a:cubicBezTo>
                  <a:pt x="1162158" y="1953093"/>
                  <a:pt x="956049" y="1912323"/>
                  <a:pt x="724975" y="1938992"/>
                </a:cubicBezTo>
                <a:cubicBezTo>
                  <a:pt x="493901" y="1965661"/>
                  <a:pt x="310980" y="1964978"/>
                  <a:pt x="0" y="1938992"/>
                </a:cubicBezTo>
                <a:cubicBezTo>
                  <a:pt x="4650" y="1648112"/>
                  <a:pt x="27827" y="1404901"/>
                  <a:pt x="0" y="1253881"/>
                </a:cubicBezTo>
                <a:cubicBezTo>
                  <a:pt x="-27827" y="1102861"/>
                  <a:pt x="18048" y="759606"/>
                  <a:pt x="0" y="568771"/>
                </a:cubicBezTo>
                <a:cubicBezTo>
                  <a:pt x="-18048" y="377936"/>
                  <a:pt x="24624" y="265333"/>
                  <a:pt x="0" y="0"/>
                </a:cubicBezTo>
                <a:close/>
              </a:path>
            </a:pathLst>
          </a:custGeom>
          <a:noFill/>
          <a:ln>
            <a:solidFill>
              <a:schemeClr val="accent1"/>
            </a:solidFill>
            <a:extLst>
              <a:ext uri="{C807C97D-BFC1-408E-A445-0C87EB9F89A2}">
                <ask:lineSketchStyleProps xmlns:ask="http://schemas.microsoft.com/office/drawing/2018/sketchyshapes" sd="2997235996">
                  <a:prstGeom prst="rect">
                    <a:avLst/>
                  </a:prstGeom>
                  <ask:type>
                    <ask:lineSketchFreehand/>
                  </ask:type>
                </ask:lineSketchStyleProps>
              </a:ext>
            </a:extLst>
          </a:ln>
        </p:spPr>
        <p:txBody>
          <a:bodyPr wrap="square">
            <a:spAutoFit/>
          </a:bodyPr>
          <a:lstStyle/>
          <a:p>
            <a:pPr algn="l"/>
            <a:r>
              <a:rPr lang="en-GB" sz="4000" dirty="0">
                <a:latin typeface="+mj-lt"/>
              </a:rPr>
              <a:t>9. …………..</a:t>
            </a:r>
            <a:r>
              <a:rPr lang="en-GB" sz="4000" b="0" i="0" dirty="0">
                <a:effectLst/>
                <a:latin typeface="+mj-lt"/>
              </a:rPr>
              <a:t> is the official language of several countries, including East Timor, in </a:t>
            </a:r>
            <a:r>
              <a:rPr lang="en-GB" sz="4000" dirty="0">
                <a:latin typeface="+mj-lt"/>
              </a:rPr>
              <a:t>S</a:t>
            </a:r>
            <a:r>
              <a:rPr lang="en-GB" sz="4000" b="0" i="0" dirty="0">
                <a:effectLst/>
                <a:latin typeface="+mj-lt"/>
              </a:rPr>
              <a:t>outheast Asia.</a:t>
            </a:r>
          </a:p>
        </p:txBody>
      </p:sp>
      <p:pic>
        <p:nvPicPr>
          <p:cNvPr id="8" name="Picture 7">
            <a:extLst>
              <a:ext uri="{FF2B5EF4-FFF2-40B4-BE49-F238E27FC236}">
                <a16:creationId xmlns:a16="http://schemas.microsoft.com/office/drawing/2014/main" id="{C042DD1D-9BFF-867A-F207-3709F125876E}"/>
              </a:ext>
            </a:extLst>
          </p:cNvPr>
          <p:cNvPicPr>
            <a:picLocks noChangeAspect="1"/>
          </p:cNvPicPr>
          <p:nvPr/>
        </p:nvPicPr>
        <p:blipFill>
          <a:blip r:embed="rId3"/>
          <a:stretch>
            <a:fillRect/>
          </a:stretch>
        </p:blipFill>
        <p:spPr>
          <a:xfrm>
            <a:off x="7341704" y="5089039"/>
            <a:ext cx="1802296" cy="1802296"/>
          </a:xfrm>
          <a:prstGeom prst="rect">
            <a:avLst/>
          </a:prstGeom>
        </p:spPr>
      </p:pic>
    </p:spTree>
    <p:extLst>
      <p:ext uri="{BB962C8B-B14F-4D97-AF65-F5344CB8AC3E}">
        <p14:creationId xmlns:p14="http://schemas.microsoft.com/office/powerpoint/2010/main" val="2651577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DC83-6B0C-2B66-C589-150322182EB3}"/>
              </a:ext>
            </a:extLst>
          </p:cNvPr>
          <p:cNvSpPr>
            <a:spLocks noGrp="1"/>
          </p:cNvSpPr>
          <p:nvPr>
            <p:ph type="title"/>
          </p:nvPr>
        </p:nvSpPr>
        <p:spPr>
          <a:xfrm>
            <a:off x="800928" y="87831"/>
            <a:ext cx="7886700" cy="1325563"/>
          </a:xfrm>
        </p:spPr>
        <p:txBody>
          <a:bodyPr/>
          <a:lstStyle/>
          <a:p>
            <a:pPr algn="ctr"/>
            <a:r>
              <a:rPr lang="en-GB" b="1" u="sng" dirty="0"/>
              <a:t>Which European language is it?</a:t>
            </a:r>
          </a:p>
        </p:txBody>
      </p:sp>
      <p:sp>
        <p:nvSpPr>
          <p:cNvPr id="3" name="Content Placeholder 2">
            <a:extLst>
              <a:ext uri="{FF2B5EF4-FFF2-40B4-BE49-F238E27FC236}">
                <a16:creationId xmlns:a16="http://schemas.microsoft.com/office/drawing/2014/main" id="{2738475D-F475-4CAA-835F-C6D8BF238ABC}"/>
              </a:ext>
            </a:extLst>
          </p:cNvPr>
          <p:cNvSpPr>
            <a:spLocks noGrp="1"/>
          </p:cNvSpPr>
          <p:nvPr>
            <p:ph idx="1"/>
          </p:nvPr>
        </p:nvSpPr>
        <p:spPr>
          <a:xfrm>
            <a:off x="139148" y="1232452"/>
            <a:ext cx="8865704" cy="4692720"/>
          </a:xfrm>
        </p:spPr>
        <p:txBody>
          <a:bodyPr/>
          <a:lstStyle/>
          <a:p>
            <a:pPr marL="0" indent="0" algn="ctr">
              <a:buNone/>
            </a:pPr>
            <a:r>
              <a:rPr lang="en-GB" i="1" dirty="0"/>
              <a:t>Read the statement and decide which European language matches the fact</a:t>
            </a:r>
          </a:p>
        </p:txBody>
      </p:sp>
      <p:pic>
        <p:nvPicPr>
          <p:cNvPr id="6" name="Picture 5">
            <a:extLst>
              <a:ext uri="{FF2B5EF4-FFF2-40B4-BE49-F238E27FC236}">
                <a16:creationId xmlns:a16="http://schemas.microsoft.com/office/drawing/2014/main" id="{A4FC3EBC-718D-00BD-1D4B-BAE44BDE3CFF}"/>
              </a:ext>
            </a:extLst>
          </p:cNvPr>
          <p:cNvPicPr>
            <a:picLocks noChangeAspect="1"/>
          </p:cNvPicPr>
          <p:nvPr/>
        </p:nvPicPr>
        <p:blipFill>
          <a:blip r:embed="rId2"/>
          <a:stretch>
            <a:fillRect/>
          </a:stretch>
        </p:blipFill>
        <p:spPr>
          <a:xfrm>
            <a:off x="118441" y="87831"/>
            <a:ext cx="940076" cy="940076"/>
          </a:xfrm>
          <a:prstGeom prst="rect">
            <a:avLst/>
          </a:prstGeom>
        </p:spPr>
      </p:pic>
      <p:sp>
        <p:nvSpPr>
          <p:cNvPr id="9" name="TextBox 8">
            <a:extLst>
              <a:ext uri="{FF2B5EF4-FFF2-40B4-BE49-F238E27FC236}">
                <a16:creationId xmlns:a16="http://schemas.microsoft.com/office/drawing/2014/main" id="{256B129B-CFB5-DD97-6B0B-190B673E53BB}"/>
              </a:ext>
            </a:extLst>
          </p:cNvPr>
          <p:cNvSpPr txBox="1"/>
          <p:nvPr/>
        </p:nvSpPr>
        <p:spPr>
          <a:xfrm>
            <a:off x="278296" y="2198615"/>
            <a:ext cx="8726556" cy="3170099"/>
          </a:xfrm>
          <a:custGeom>
            <a:avLst/>
            <a:gdLst>
              <a:gd name="connsiteX0" fmla="*/ 0 w 8726556"/>
              <a:gd name="connsiteY0" fmla="*/ 0 h 3170099"/>
              <a:gd name="connsiteX1" fmla="*/ 409477 w 8726556"/>
              <a:gd name="connsiteY1" fmla="*/ 0 h 3170099"/>
              <a:gd name="connsiteX2" fmla="*/ 1255282 w 8726556"/>
              <a:gd name="connsiteY2" fmla="*/ 0 h 3170099"/>
              <a:gd name="connsiteX3" fmla="*/ 1664758 w 8726556"/>
              <a:gd name="connsiteY3" fmla="*/ 0 h 3170099"/>
              <a:gd name="connsiteX4" fmla="*/ 2510563 w 8726556"/>
              <a:gd name="connsiteY4" fmla="*/ 0 h 3170099"/>
              <a:gd name="connsiteX5" fmla="*/ 3269102 w 8726556"/>
              <a:gd name="connsiteY5" fmla="*/ 0 h 3170099"/>
              <a:gd name="connsiteX6" fmla="*/ 3765845 w 8726556"/>
              <a:gd name="connsiteY6" fmla="*/ 0 h 3170099"/>
              <a:gd name="connsiteX7" fmla="*/ 4262587 w 8726556"/>
              <a:gd name="connsiteY7" fmla="*/ 0 h 3170099"/>
              <a:gd name="connsiteX8" fmla="*/ 5108392 w 8726556"/>
              <a:gd name="connsiteY8" fmla="*/ 0 h 3170099"/>
              <a:gd name="connsiteX9" fmla="*/ 5779665 w 8726556"/>
              <a:gd name="connsiteY9" fmla="*/ 0 h 3170099"/>
              <a:gd name="connsiteX10" fmla="*/ 6450939 w 8726556"/>
              <a:gd name="connsiteY10" fmla="*/ 0 h 3170099"/>
              <a:gd name="connsiteX11" fmla="*/ 7209478 w 8726556"/>
              <a:gd name="connsiteY11" fmla="*/ 0 h 3170099"/>
              <a:gd name="connsiteX12" fmla="*/ 7968017 w 8726556"/>
              <a:gd name="connsiteY12" fmla="*/ 0 h 3170099"/>
              <a:gd name="connsiteX13" fmla="*/ 8726556 w 8726556"/>
              <a:gd name="connsiteY13" fmla="*/ 0 h 3170099"/>
              <a:gd name="connsiteX14" fmla="*/ 8726556 w 8726556"/>
              <a:gd name="connsiteY14" fmla="*/ 634020 h 3170099"/>
              <a:gd name="connsiteX15" fmla="*/ 8726556 w 8726556"/>
              <a:gd name="connsiteY15" fmla="*/ 1331442 h 3170099"/>
              <a:gd name="connsiteX16" fmla="*/ 8726556 w 8726556"/>
              <a:gd name="connsiteY16" fmla="*/ 2028863 h 3170099"/>
              <a:gd name="connsiteX17" fmla="*/ 8726556 w 8726556"/>
              <a:gd name="connsiteY17" fmla="*/ 3170099 h 3170099"/>
              <a:gd name="connsiteX18" fmla="*/ 8055282 w 8726556"/>
              <a:gd name="connsiteY18" fmla="*/ 3170099 h 3170099"/>
              <a:gd name="connsiteX19" fmla="*/ 7645806 w 8726556"/>
              <a:gd name="connsiteY19" fmla="*/ 3170099 h 3170099"/>
              <a:gd name="connsiteX20" fmla="*/ 6800001 w 8726556"/>
              <a:gd name="connsiteY20" fmla="*/ 3170099 h 3170099"/>
              <a:gd name="connsiteX21" fmla="*/ 6390524 w 8726556"/>
              <a:gd name="connsiteY21" fmla="*/ 3170099 h 3170099"/>
              <a:gd name="connsiteX22" fmla="*/ 5893782 w 8726556"/>
              <a:gd name="connsiteY22" fmla="*/ 3170099 h 3170099"/>
              <a:gd name="connsiteX23" fmla="*/ 5484305 w 8726556"/>
              <a:gd name="connsiteY23" fmla="*/ 3170099 h 3170099"/>
              <a:gd name="connsiteX24" fmla="*/ 4900297 w 8726556"/>
              <a:gd name="connsiteY24" fmla="*/ 3170099 h 3170099"/>
              <a:gd name="connsiteX25" fmla="*/ 4490820 w 8726556"/>
              <a:gd name="connsiteY25" fmla="*/ 3170099 h 3170099"/>
              <a:gd name="connsiteX26" fmla="*/ 3994078 w 8726556"/>
              <a:gd name="connsiteY26" fmla="*/ 3170099 h 3170099"/>
              <a:gd name="connsiteX27" fmla="*/ 3322804 w 8726556"/>
              <a:gd name="connsiteY27" fmla="*/ 3170099 h 3170099"/>
              <a:gd name="connsiteX28" fmla="*/ 2913327 w 8726556"/>
              <a:gd name="connsiteY28" fmla="*/ 3170099 h 3170099"/>
              <a:gd name="connsiteX29" fmla="*/ 2242054 w 8726556"/>
              <a:gd name="connsiteY29" fmla="*/ 3170099 h 3170099"/>
              <a:gd name="connsiteX30" fmla="*/ 1570780 w 8726556"/>
              <a:gd name="connsiteY30" fmla="*/ 3170099 h 3170099"/>
              <a:gd name="connsiteX31" fmla="*/ 1074038 w 8726556"/>
              <a:gd name="connsiteY31" fmla="*/ 3170099 h 3170099"/>
              <a:gd name="connsiteX32" fmla="*/ 0 w 8726556"/>
              <a:gd name="connsiteY32" fmla="*/ 3170099 h 3170099"/>
              <a:gd name="connsiteX33" fmla="*/ 0 w 8726556"/>
              <a:gd name="connsiteY33" fmla="*/ 2536079 h 3170099"/>
              <a:gd name="connsiteX34" fmla="*/ 0 w 8726556"/>
              <a:gd name="connsiteY34" fmla="*/ 1933760 h 3170099"/>
              <a:gd name="connsiteX35" fmla="*/ 0 w 8726556"/>
              <a:gd name="connsiteY35" fmla="*/ 1236339 h 3170099"/>
              <a:gd name="connsiteX36" fmla="*/ 0 w 8726556"/>
              <a:gd name="connsiteY36" fmla="*/ 602319 h 3170099"/>
              <a:gd name="connsiteX37" fmla="*/ 0 w 8726556"/>
              <a:gd name="connsiteY37" fmla="*/ 0 h 3170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726556" h="3170099" extrusionOk="0">
                <a:moveTo>
                  <a:pt x="0" y="0"/>
                </a:moveTo>
                <a:cubicBezTo>
                  <a:pt x="178346" y="8415"/>
                  <a:pt x="239028" y="-9207"/>
                  <a:pt x="409477" y="0"/>
                </a:cubicBezTo>
                <a:cubicBezTo>
                  <a:pt x="579926" y="9207"/>
                  <a:pt x="858411" y="-26930"/>
                  <a:pt x="1255282" y="0"/>
                </a:cubicBezTo>
                <a:cubicBezTo>
                  <a:pt x="1652153" y="26930"/>
                  <a:pt x="1542059" y="8203"/>
                  <a:pt x="1664758" y="0"/>
                </a:cubicBezTo>
                <a:cubicBezTo>
                  <a:pt x="1787457" y="-8203"/>
                  <a:pt x="2201904" y="-33465"/>
                  <a:pt x="2510563" y="0"/>
                </a:cubicBezTo>
                <a:cubicBezTo>
                  <a:pt x="2819222" y="33465"/>
                  <a:pt x="3084276" y="-26651"/>
                  <a:pt x="3269102" y="0"/>
                </a:cubicBezTo>
                <a:cubicBezTo>
                  <a:pt x="3453928" y="26651"/>
                  <a:pt x="3608296" y="14414"/>
                  <a:pt x="3765845" y="0"/>
                </a:cubicBezTo>
                <a:cubicBezTo>
                  <a:pt x="3923394" y="-14414"/>
                  <a:pt x="4150555" y="10601"/>
                  <a:pt x="4262587" y="0"/>
                </a:cubicBezTo>
                <a:cubicBezTo>
                  <a:pt x="4374619" y="-10601"/>
                  <a:pt x="4885717" y="36979"/>
                  <a:pt x="5108392" y="0"/>
                </a:cubicBezTo>
                <a:cubicBezTo>
                  <a:pt x="5331067" y="-36979"/>
                  <a:pt x="5602840" y="5629"/>
                  <a:pt x="5779665" y="0"/>
                </a:cubicBezTo>
                <a:cubicBezTo>
                  <a:pt x="5956490" y="-5629"/>
                  <a:pt x="6232909" y="28752"/>
                  <a:pt x="6450939" y="0"/>
                </a:cubicBezTo>
                <a:cubicBezTo>
                  <a:pt x="6668969" y="-28752"/>
                  <a:pt x="6919337" y="32892"/>
                  <a:pt x="7209478" y="0"/>
                </a:cubicBezTo>
                <a:cubicBezTo>
                  <a:pt x="7499619" y="-32892"/>
                  <a:pt x="7625631" y="-8110"/>
                  <a:pt x="7968017" y="0"/>
                </a:cubicBezTo>
                <a:cubicBezTo>
                  <a:pt x="8310403" y="8110"/>
                  <a:pt x="8432034" y="36576"/>
                  <a:pt x="8726556" y="0"/>
                </a:cubicBezTo>
                <a:cubicBezTo>
                  <a:pt x="8700360" y="231515"/>
                  <a:pt x="8707095" y="462148"/>
                  <a:pt x="8726556" y="634020"/>
                </a:cubicBezTo>
                <a:cubicBezTo>
                  <a:pt x="8746017" y="805892"/>
                  <a:pt x="8699749" y="1146977"/>
                  <a:pt x="8726556" y="1331442"/>
                </a:cubicBezTo>
                <a:cubicBezTo>
                  <a:pt x="8753363" y="1515907"/>
                  <a:pt x="8760159" y="1731846"/>
                  <a:pt x="8726556" y="2028863"/>
                </a:cubicBezTo>
                <a:cubicBezTo>
                  <a:pt x="8692953" y="2325880"/>
                  <a:pt x="8714352" y="2934670"/>
                  <a:pt x="8726556" y="3170099"/>
                </a:cubicBezTo>
                <a:cubicBezTo>
                  <a:pt x="8547994" y="3180420"/>
                  <a:pt x="8292481" y="3188875"/>
                  <a:pt x="8055282" y="3170099"/>
                </a:cubicBezTo>
                <a:cubicBezTo>
                  <a:pt x="7818083" y="3151323"/>
                  <a:pt x="7735945" y="3182969"/>
                  <a:pt x="7645806" y="3170099"/>
                </a:cubicBezTo>
                <a:cubicBezTo>
                  <a:pt x="7555667" y="3157229"/>
                  <a:pt x="7182171" y="3141277"/>
                  <a:pt x="6800001" y="3170099"/>
                </a:cubicBezTo>
                <a:cubicBezTo>
                  <a:pt x="6417832" y="3198921"/>
                  <a:pt x="6507398" y="3152115"/>
                  <a:pt x="6390524" y="3170099"/>
                </a:cubicBezTo>
                <a:cubicBezTo>
                  <a:pt x="6273650" y="3188083"/>
                  <a:pt x="6107888" y="3166205"/>
                  <a:pt x="5893782" y="3170099"/>
                </a:cubicBezTo>
                <a:cubicBezTo>
                  <a:pt x="5679676" y="3173993"/>
                  <a:pt x="5650987" y="3160487"/>
                  <a:pt x="5484305" y="3170099"/>
                </a:cubicBezTo>
                <a:cubicBezTo>
                  <a:pt x="5317623" y="3179711"/>
                  <a:pt x="5118230" y="3153587"/>
                  <a:pt x="4900297" y="3170099"/>
                </a:cubicBezTo>
                <a:cubicBezTo>
                  <a:pt x="4682364" y="3186611"/>
                  <a:pt x="4646722" y="3167574"/>
                  <a:pt x="4490820" y="3170099"/>
                </a:cubicBezTo>
                <a:cubicBezTo>
                  <a:pt x="4334918" y="3172624"/>
                  <a:pt x="4178785" y="3194749"/>
                  <a:pt x="3994078" y="3170099"/>
                </a:cubicBezTo>
                <a:cubicBezTo>
                  <a:pt x="3809371" y="3145449"/>
                  <a:pt x="3596131" y="3179572"/>
                  <a:pt x="3322804" y="3170099"/>
                </a:cubicBezTo>
                <a:cubicBezTo>
                  <a:pt x="3049477" y="3160626"/>
                  <a:pt x="3012820" y="3184426"/>
                  <a:pt x="2913327" y="3170099"/>
                </a:cubicBezTo>
                <a:cubicBezTo>
                  <a:pt x="2813834" y="3155772"/>
                  <a:pt x="2476145" y="3155998"/>
                  <a:pt x="2242054" y="3170099"/>
                </a:cubicBezTo>
                <a:cubicBezTo>
                  <a:pt x="2007963" y="3184200"/>
                  <a:pt x="1801854" y="3143430"/>
                  <a:pt x="1570780" y="3170099"/>
                </a:cubicBezTo>
                <a:cubicBezTo>
                  <a:pt x="1339706" y="3196768"/>
                  <a:pt x="1178502" y="3153361"/>
                  <a:pt x="1074038" y="3170099"/>
                </a:cubicBezTo>
                <a:cubicBezTo>
                  <a:pt x="969574" y="3186837"/>
                  <a:pt x="508705" y="3176399"/>
                  <a:pt x="0" y="3170099"/>
                </a:cubicBezTo>
                <a:cubicBezTo>
                  <a:pt x="-26422" y="2893564"/>
                  <a:pt x="6436" y="2700979"/>
                  <a:pt x="0" y="2536079"/>
                </a:cubicBezTo>
                <a:cubicBezTo>
                  <a:pt x="-6436" y="2371179"/>
                  <a:pt x="27183" y="2124443"/>
                  <a:pt x="0" y="1933760"/>
                </a:cubicBezTo>
                <a:cubicBezTo>
                  <a:pt x="-27183" y="1743077"/>
                  <a:pt x="395" y="1484476"/>
                  <a:pt x="0" y="1236339"/>
                </a:cubicBezTo>
                <a:cubicBezTo>
                  <a:pt x="-395" y="988202"/>
                  <a:pt x="17302" y="866082"/>
                  <a:pt x="0" y="602319"/>
                </a:cubicBezTo>
                <a:cubicBezTo>
                  <a:pt x="-17302" y="338556"/>
                  <a:pt x="-21076" y="168855"/>
                  <a:pt x="0" y="0"/>
                </a:cubicBezTo>
                <a:close/>
              </a:path>
            </a:pathLst>
          </a:custGeom>
          <a:noFill/>
          <a:ln>
            <a:solidFill>
              <a:schemeClr val="accent1"/>
            </a:solidFill>
            <a:extLst>
              <a:ext uri="{C807C97D-BFC1-408E-A445-0C87EB9F89A2}">
                <ask:lineSketchStyleProps xmlns:ask="http://schemas.microsoft.com/office/drawing/2018/sketchyshapes" sd="2997235996">
                  <a:prstGeom prst="rect">
                    <a:avLst/>
                  </a:prstGeom>
                  <ask:type>
                    <ask:lineSketchFreehand/>
                  </ask:type>
                </ask:lineSketchStyleProps>
              </a:ext>
            </a:extLst>
          </a:ln>
        </p:spPr>
        <p:txBody>
          <a:bodyPr wrap="square">
            <a:spAutoFit/>
          </a:bodyPr>
          <a:lstStyle/>
          <a:p>
            <a:pPr algn="l"/>
            <a:r>
              <a:rPr lang="en-GB" sz="4000" dirty="0">
                <a:latin typeface="+mj-lt"/>
              </a:rPr>
              <a:t>10. …………..</a:t>
            </a:r>
            <a:r>
              <a:rPr lang="en-GB" sz="4000" b="0" i="0" dirty="0">
                <a:effectLst/>
                <a:latin typeface="+mj-lt"/>
              </a:rPr>
              <a:t> is closely related to German and English, with similar vocabulary and sentence structure. It is the official language of the Netherlands, Belgium, and Suriname.</a:t>
            </a:r>
          </a:p>
        </p:txBody>
      </p:sp>
      <p:pic>
        <p:nvPicPr>
          <p:cNvPr id="8" name="Picture 7">
            <a:extLst>
              <a:ext uri="{FF2B5EF4-FFF2-40B4-BE49-F238E27FC236}">
                <a16:creationId xmlns:a16="http://schemas.microsoft.com/office/drawing/2014/main" id="{C042DD1D-9BFF-867A-F207-3709F125876E}"/>
              </a:ext>
            </a:extLst>
          </p:cNvPr>
          <p:cNvPicPr>
            <a:picLocks noChangeAspect="1"/>
          </p:cNvPicPr>
          <p:nvPr/>
        </p:nvPicPr>
        <p:blipFill>
          <a:blip r:embed="rId3"/>
          <a:stretch>
            <a:fillRect/>
          </a:stretch>
        </p:blipFill>
        <p:spPr>
          <a:xfrm>
            <a:off x="7341704" y="5089039"/>
            <a:ext cx="1802296" cy="1802296"/>
          </a:xfrm>
          <a:prstGeom prst="rect">
            <a:avLst/>
          </a:prstGeom>
        </p:spPr>
      </p:pic>
    </p:spTree>
    <p:extLst>
      <p:ext uri="{BB962C8B-B14F-4D97-AF65-F5344CB8AC3E}">
        <p14:creationId xmlns:p14="http://schemas.microsoft.com/office/powerpoint/2010/main" val="3863512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DC83-6B0C-2B66-C589-150322182EB3}"/>
              </a:ext>
            </a:extLst>
          </p:cNvPr>
          <p:cNvSpPr>
            <a:spLocks noGrp="1"/>
          </p:cNvSpPr>
          <p:nvPr>
            <p:ph type="title"/>
          </p:nvPr>
        </p:nvSpPr>
        <p:spPr/>
        <p:txBody>
          <a:bodyPr/>
          <a:lstStyle/>
          <a:p>
            <a:pPr algn="ctr"/>
            <a:r>
              <a:rPr lang="en-GB" b="1" u="sng" dirty="0"/>
              <a:t>Which European language is it?</a:t>
            </a:r>
          </a:p>
        </p:txBody>
      </p:sp>
      <p:sp>
        <p:nvSpPr>
          <p:cNvPr id="3" name="Content Placeholder 2">
            <a:extLst>
              <a:ext uri="{FF2B5EF4-FFF2-40B4-BE49-F238E27FC236}">
                <a16:creationId xmlns:a16="http://schemas.microsoft.com/office/drawing/2014/main" id="{2738475D-F475-4CAA-835F-C6D8BF238ABC}"/>
              </a:ext>
            </a:extLst>
          </p:cNvPr>
          <p:cNvSpPr>
            <a:spLocks noGrp="1"/>
          </p:cNvSpPr>
          <p:nvPr>
            <p:ph idx="1"/>
          </p:nvPr>
        </p:nvSpPr>
        <p:spPr>
          <a:xfrm>
            <a:off x="139148" y="1497495"/>
            <a:ext cx="8865704" cy="4692720"/>
          </a:xfrm>
        </p:spPr>
        <p:txBody>
          <a:bodyPr/>
          <a:lstStyle/>
          <a:p>
            <a:pPr marL="0" indent="0" algn="ctr">
              <a:buNone/>
            </a:pPr>
            <a:r>
              <a:rPr lang="en-GB" i="1" dirty="0"/>
              <a:t>Answers</a:t>
            </a:r>
          </a:p>
        </p:txBody>
      </p:sp>
      <p:sp>
        <p:nvSpPr>
          <p:cNvPr id="5" name="TextBox 4">
            <a:extLst>
              <a:ext uri="{FF2B5EF4-FFF2-40B4-BE49-F238E27FC236}">
                <a16:creationId xmlns:a16="http://schemas.microsoft.com/office/drawing/2014/main" id="{3A31066B-BE35-70FC-AFCC-B516F5E7728A}"/>
              </a:ext>
            </a:extLst>
          </p:cNvPr>
          <p:cNvSpPr txBox="1"/>
          <p:nvPr/>
        </p:nvSpPr>
        <p:spPr>
          <a:xfrm>
            <a:off x="3624469" y="2243058"/>
            <a:ext cx="8865704" cy="4401205"/>
          </a:xfrm>
          <a:prstGeom prst="rect">
            <a:avLst/>
          </a:prstGeom>
          <a:noFill/>
        </p:spPr>
        <p:txBody>
          <a:bodyPr wrap="square">
            <a:spAutoFit/>
          </a:bodyPr>
          <a:lstStyle/>
          <a:p>
            <a:pPr algn="l">
              <a:buFont typeface="+mj-lt"/>
              <a:buAutoNum type="arabicPeriod"/>
            </a:pPr>
            <a:r>
              <a:rPr lang="en-GB" sz="2800" b="0" i="0" dirty="0">
                <a:solidFill>
                  <a:srgbClr val="FF0000"/>
                </a:solidFill>
                <a:effectLst/>
                <a:latin typeface="+mj-lt"/>
              </a:rPr>
              <a:t>English</a:t>
            </a:r>
            <a:endParaRPr lang="en-GB" sz="2800" dirty="0">
              <a:solidFill>
                <a:srgbClr val="FF0000"/>
              </a:solidFill>
              <a:latin typeface="+mj-lt"/>
            </a:endParaRPr>
          </a:p>
          <a:p>
            <a:pPr algn="l">
              <a:buFont typeface="+mj-lt"/>
              <a:buAutoNum type="arabicPeriod"/>
            </a:pPr>
            <a:r>
              <a:rPr lang="en-GB" sz="2800" b="0" i="0" dirty="0">
                <a:solidFill>
                  <a:srgbClr val="FF0000"/>
                </a:solidFill>
                <a:effectLst/>
                <a:latin typeface="+mj-lt"/>
              </a:rPr>
              <a:t>Spanish</a:t>
            </a:r>
          </a:p>
          <a:p>
            <a:pPr algn="l">
              <a:buFont typeface="+mj-lt"/>
              <a:buAutoNum type="arabicPeriod"/>
            </a:pPr>
            <a:r>
              <a:rPr lang="en-GB" sz="2800" b="0" i="0" dirty="0">
                <a:solidFill>
                  <a:srgbClr val="FF0000"/>
                </a:solidFill>
                <a:effectLst/>
                <a:latin typeface="+mj-lt"/>
              </a:rPr>
              <a:t>French</a:t>
            </a:r>
          </a:p>
          <a:p>
            <a:pPr algn="l">
              <a:buFont typeface="+mj-lt"/>
              <a:buAutoNum type="arabicPeriod"/>
            </a:pPr>
            <a:r>
              <a:rPr lang="en-GB" sz="2800" b="0" i="0" dirty="0">
                <a:solidFill>
                  <a:srgbClr val="FF0000"/>
                </a:solidFill>
                <a:effectLst/>
                <a:latin typeface="+mj-lt"/>
              </a:rPr>
              <a:t>German</a:t>
            </a:r>
          </a:p>
          <a:p>
            <a:pPr algn="l">
              <a:buFont typeface="+mj-lt"/>
              <a:buAutoNum type="arabicPeriod"/>
            </a:pPr>
            <a:r>
              <a:rPr lang="en-GB" sz="2800" b="0" i="0" dirty="0">
                <a:solidFill>
                  <a:srgbClr val="FF0000"/>
                </a:solidFill>
                <a:effectLst/>
                <a:latin typeface="+mj-lt"/>
              </a:rPr>
              <a:t>Italian</a:t>
            </a:r>
            <a:endParaRPr lang="en-GB" sz="2800" dirty="0">
              <a:solidFill>
                <a:srgbClr val="FF0000"/>
              </a:solidFill>
              <a:latin typeface="+mj-lt"/>
            </a:endParaRPr>
          </a:p>
          <a:p>
            <a:pPr algn="l">
              <a:buFont typeface="+mj-lt"/>
              <a:buAutoNum type="arabicPeriod"/>
            </a:pPr>
            <a:r>
              <a:rPr lang="en-GB" sz="2800" b="0" i="0" dirty="0">
                <a:solidFill>
                  <a:srgbClr val="FF0000"/>
                </a:solidFill>
                <a:effectLst/>
                <a:latin typeface="+mj-lt"/>
              </a:rPr>
              <a:t>Russian</a:t>
            </a:r>
          </a:p>
          <a:p>
            <a:pPr algn="l">
              <a:buFont typeface="+mj-lt"/>
              <a:buAutoNum type="arabicPeriod"/>
            </a:pPr>
            <a:r>
              <a:rPr lang="en-GB" sz="2800" b="0" i="0" dirty="0">
                <a:solidFill>
                  <a:srgbClr val="FF0000"/>
                </a:solidFill>
                <a:effectLst/>
                <a:latin typeface="+mj-lt"/>
              </a:rPr>
              <a:t>Greek</a:t>
            </a:r>
          </a:p>
          <a:p>
            <a:pPr algn="l">
              <a:buFont typeface="+mj-lt"/>
              <a:buAutoNum type="arabicPeriod"/>
            </a:pPr>
            <a:r>
              <a:rPr lang="en-GB" sz="2800" b="0" i="0" dirty="0">
                <a:solidFill>
                  <a:srgbClr val="FF0000"/>
                </a:solidFill>
                <a:effectLst/>
                <a:latin typeface="+mj-lt"/>
              </a:rPr>
              <a:t>Swedish</a:t>
            </a:r>
            <a:endParaRPr lang="en-GB" sz="2800" dirty="0">
              <a:solidFill>
                <a:srgbClr val="FF0000"/>
              </a:solidFill>
              <a:latin typeface="+mj-lt"/>
            </a:endParaRPr>
          </a:p>
          <a:p>
            <a:pPr algn="l">
              <a:buFont typeface="+mj-lt"/>
              <a:buAutoNum type="arabicPeriod"/>
            </a:pPr>
            <a:r>
              <a:rPr lang="en-GB" sz="2800" b="0" i="0" dirty="0">
                <a:solidFill>
                  <a:srgbClr val="FF0000"/>
                </a:solidFill>
                <a:effectLst/>
                <a:latin typeface="+mj-lt"/>
              </a:rPr>
              <a:t>Portuguese</a:t>
            </a:r>
          </a:p>
          <a:p>
            <a:pPr algn="l">
              <a:buFont typeface="+mj-lt"/>
              <a:buAutoNum type="arabicPeriod"/>
            </a:pPr>
            <a:r>
              <a:rPr lang="en-GB" sz="2800" b="0" i="0" dirty="0">
                <a:solidFill>
                  <a:srgbClr val="FF0000"/>
                </a:solidFill>
                <a:effectLst/>
                <a:latin typeface="+mj-lt"/>
              </a:rPr>
              <a:t>Dutch</a:t>
            </a:r>
            <a:endParaRPr lang="en-GB" sz="2800" b="0" i="0" dirty="0">
              <a:effectLst/>
              <a:latin typeface="+mj-lt"/>
            </a:endParaRPr>
          </a:p>
        </p:txBody>
      </p:sp>
      <p:pic>
        <p:nvPicPr>
          <p:cNvPr id="6" name="Picture 5">
            <a:extLst>
              <a:ext uri="{FF2B5EF4-FFF2-40B4-BE49-F238E27FC236}">
                <a16:creationId xmlns:a16="http://schemas.microsoft.com/office/drawing/2014/main" id="{9D214904-D701-BBA2-15D6-2C87C9299FE9}"/>
              </a:ext>
            </a:extLst>
          </p:cNvPr>
          <p:cNvPicPr>
            <a:picLocks noChangeAspect="1"/>
          </p:cNvPicPr>
          <p:nvPr/>
        </p:nvPicPr>
        <p:blipFill>
          <a:blip r:embed="rId2"/>
          <a:stretch>
            <a:fillRect/>
          </a:stretch>
        </p:blipFill>
        <p:spPr>
          <a:xfrm>
            <a:off x="6980409" y="4588760"/>
            <a:ext cx="2153824" cy="2153824"/>
          </a:xfrm>
          <a:prstGeom prst="rect">
            <a:avLst/>
          </a:prstGeom>
        </p:spPr>
      </p:pic>
      <p:pic>
        <p:nvPicPr>
          <p:cNvPr id="7" name="Picture 6">
            <a:extLst>
              <a:ext uri="{FF2B5EF4-FFF2-40B4-BE49-F238E27FC236}">
                <a16:creationId xmlns:a16="http://schemas.microsoft.com/office/drawing/2014/main" id="{13E65182-76DE-EDB1-7461-1371C559457D}"/>
              </a:ext>
            </a:extLst>
          </p:cNvPr>
          <p:cNvPicPr>
            <a:picLocks noChangeAspect="1"/>
          </p:cNvPicPr>
          <p:nvPr/>
        </p:nvPicPr>
        <p:blipFill>
          <a:blip r:embed="rId3"/>
          <a:stretch>
            <a:fillRect/>
          </a:stretch>
        </p:blipFill>
        <p:spPr>
          <a:xfrm>
            <a:off x="118441" y="87831"/>
            <a:ext cx="940076" cy="940076"/>
          </a:xfrm>
          <a:prstGeom prst="rect">
            <a:avLst/>
          </a:prstGeom>
        </p:spPr>
      </p:pic>
    </p:spTree>
    <p:extLst>
      <p:ext uri="{BB962C8B-B14F-4D97-AF65-F5344CB8AC3E}">
        <p14:creationId xmlns:p14="http://schemas.microsoft.com/office/powerpoint/2010/main" val="342466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3CAE2-AB2B-BF0D-CDC5-B8B396A52C44}"/>
              </a:ext>
            </a:extLst>
          </p:cNvPr>
          <p:cNvSpPr>
            <a:spLocks noGrp="1"/>
          </p:cNvSpPr>
          <p:nvPr>
            <p:ph type="title"/>
          </p:nvPr>
        </p:nvSpPr>
        <p:spPr/>
        <p:txBody>
          <a:bodyPr>
            <a:normAutofit/>
          </a:bodyPr>
          <a:lstStyle/>
          <a:p>
            <a:pPr algn="ctr"/>
            <a:r>
              <a:rPr lang="en-GB" sz="6000" dirty="0"/>
              <a:t>Let’s discuss</a:t>
            </a:r>
          </a:p>
        </p:txBody>
      </p:sp>
      <p:sp>
        <p:nvSpPr>
          <p:cNvPr id="9" name="TextBox 8">
            <a:extLst>
              <a:ext uri="{FF2B5EF4-FFF2-40B4-BE49-F238E27FC236}">
                <a16:creationId xmlns:a16="http://schemas.microsoft.com/office/drawing/2014/main" id="{923F7A49-6FAD-F706-68DF-9CCE7B04E325}"/>
              </a:ext>
            </a:extLst>
          </p:cNvPr>
          <p:cNvSpPr txBox="1"/>
          <p:nvPr/>
        </p:nvSpPr>
        <p:spPr>
          <a:xfrm>
            <a:off x="324678" y="1550584"/>
            <a:ext cx="4572000" cy="715089"/>
          </a:xfrm>
          <a:prstGeom prst="wedgeRoundRectCallout">
            <a:avLst>
              <a:gd name="adj1" fmla="val -39384"/>
              <a:gd name="adj2" fmla="val 94005"/>
              <a:gd name="adj3" fmla="val 16667"/>
            </a:avLst>
          </a:prstGeom>
          <a:noFill/>
          <a:ln>
            <a:solidFill>
              <a:schemeClr val="accent4">
                <a:lumMod val="20000"/>
                <a:lumOff val="80000"/>
              </a:schemeClr>
            </a:solidFill>
          </a:ln>
        </p:spPr>
        <p:txBody>
          <a:bodyPr wrap="square">
            <a:spAutoFit/>
          </a:bodyPr>
          <a:lstStyle/>
          <a:p>
            <a:r>
              <a:rPr lang="en-GB" dirty="0"/>
              <a:t>Why is it important to celebrate the European Day of Languages?</a:t>
            </a:r>
          </a:p>
        </p:txBody>
      </p:sp>
      <p:sp>
        <p:nvSpPr>
          <p:cNvPr id="11" name="TextBox 10">
            <a:extLst>
              <a:ext uri="{FF2B5EF4-FFF2-40B4-BE49-F238E27FC236}">
                <a16:creationId xmlns:a16="http://schemas.microsoft.com/office/drawing/2014/main" id="{728B0740-B70F-7557-C607-6D28FC820F30}"/>
              </a:ext>
            </a:extLst>
          </p:cNvPr>
          <p:cNvSpPr txBox="1"/>
          <p:nvPr/>
        </p:nvSpPr>
        <p:spPr>
          <a:xfrm>
            <a:off x="3960330" y="2434087"/>
            <a:ext cx="4572000" cy="715089"/>
          </a:xfrm>
          <a:prstGeom prst="wedgeRoundRectCallout">
            <a:avLst>
              <a:gd name="adj1" fmla="val 2935"/>
              <a:gd name="adj2" fmla="val 79179"/>
              <a:gd name="adj3" fmla="val 16667"/>
            </a:avLst>
          </a:prstGeom>
          <a:noFill/>
          <a:ln>
            <a:solidFill>
              <a:schemeClr val="accent1">
                <a:lumMod val="60000"/>
                <a:lumOff val="40000"/>
              </a:schemeClr>
            </a:solidFill>
          </a:ln>
        </p:spPr>
        <p:txBody>
          <a:bodyPr wrap="square">
            <a:spAutoFit/>
          </a:bodyPr>
          <a:lstStyle/>
          <a:p>
            <a:r>
              <a:rPr lang="en-GB" dirty="0"/>
              <a:t>How can learning different languages help us understand and respect other cultures?</a:t>
            </a:r>
          </a:p>
        </p:txBody>
      </p:sp>
      <p:sp>
        <p:nvSpPr>
          <p:cNvPr id="13" name="TextBox 12">
            <a:extLst>
              <a:ext uri="{FF2B5EF4-FFF2-40B4-BE49-F238E27FC236}">
                <a16:creationId xmlns:a16="http://schemas.microsoft.com/office/drawing/2014/main" id="{84B463C2-FADC-24CA-5E8D-857688C1098C}"/>
              </a:ext>
            </a:extLst>
          </p:cNvPr>
          <p:cNvSpPr txBox="1"/>
          <p:nvPr/>
        </p:nvSpPr>
        <p:spPr>
          <a:xfrm>
            <a:off x="641902" y="3535029"/>
            <a:ext cx="4572000" cy="715089"/>
          </a:xfrm>
          <a:prstGeom prst="wedgeRoundRectCallout">
            <a:avLst/>
          </a:prstGeom>
          <a:noFill/>
          <a:ln>
            <a:solidFill>
              <a:schemeClr val="accent6">
                <a:lumMod val="40000"/>
                <a:lumOff val="60000"/>
              </a:schemeClr>
            </a:solidFill>
          </a:ln>
        </p:spPr>
        <p:txBody>
          <a:bodyPr wrap="square">
            <a:spAutoFit/>
          </a:bodyPr>
          <a:lstStyle/>
          <a:p>
            <a:r>
              <a:rPr lang="en-GB" dirty="0"/>
              <a:t>What exciting things can happen when we know more than one language?</a:t>
            </a:r>
          </a:p>
        </p:txBody>
      </p:sp>
      <p:sp>
        <p:nvSpPr>
          <p:cNvPr id="15" name="TextBox 14">
            <a:extLst>
              <a:ext uri="{FF2B5EF4-FFF2-40B4-BE49-F238E27FC236}">
                <a16:creationId xmlns:a16="http://schemas.microsoft.com/office/drawing/2014/main" id="{E7AED2A0-916A-D155-8E7F-49623EB99596}"/>
              </a:ext>
            </a:extLst>
          </p:cNvPr>
          <p:cNvSpPr txBox="1"/>
          <p:nvPr/>
        </p:nvSpPr>
        <p:spPr>
          <a:xfrm>
            <a:off x="4370319" y="4713602"/>
            <a:ext cx="4572000" cy="1021556"/>
          </a:xfrm>
          <a:prstGeom prst="wedgeRoundRectCallout">
            <a:avLst/>
          </a:prstGeom>
          <a:noFill/>
          <a:ln>
            <a:solidFill>
              <a:srgbClr val="FF0000"/>
            </a:solidFill>
          </a:ln>
        </p:spPr>
        <p:txBody>
          <a:bodyPr wrap="square">
            <a:spAutoFit/>
          </a:bodyPr>
          <a:lstStyle/>
          <a:p>
            <a:r>
              <a:rPr lang="en-GB" dirty="0"/>
              <a:t>Have you ever been in a situation where knowing another language would have been helpful? How?</a:t>
            </a:r>
          </a:p>
        </p:txBody>
      </p:sp>
      <p:sp>
        <p:nvSpPr>
          <p:cNvPr id="17" name="TextBox 16">
            <a:extLst>
              <a:ext uri="{FF2B5EF4-FFF2-40B4-BE49-F238E27FC236}">
                <a16:creationId xmlns:a16="http://schemas.microsoft.com/office/drawing/2014/main" id="{693A047A-C84F-4DC7-6406-7E25BB0DD9E2}"/>
              </a:ext>
            </a:extLst>
          </p:cNvPr>
          <p:cNvSpPr txBox="1"/>
          <p:nvPr/>
        </p:nvSpPr>
        <p:spPr>
          <a:xfrm>
            <a:off x="483704" y="4794899"/>
            <a:ext cx="3173896" cy="1634490"/>
          </a:xfrm>
          <a:prstGeom prst="wedgeRoundRectCallout">
            <a:avLst/>
          </a:prstGeom>
          <a:noFill/>
          <a:ln>
            <a:solidFill>
              <a:srgbClr val="7030A0"/>
            </a:solidFill>
          </a:ln>
        </p:spPr>
        <p:txBody>
          <a:bodyPr wrap="square">
            <a:spAutoFit/>
          </a:bodyPr>
          <a:lstStyle/>
          <a:p>
            <a:r>
              <a:rPr lang="en-GB" dirty="0"/>
              <a:t>Can you think of a time when you heard someone speaking a language you didn't understand? How did that make you feel?</a:t>
            </a:r>
          </a:p>
        </p:txBody>
      </p:sp>
      <p:pic>
        <p:nvPicPr>
          <p:cNvPr id="19" name="Picture 18">
            <a:extLst>
              <a:ext uri="{FF2B5EF4-FFF2-40B4-BE49-F238E27FC236}">
                <a16:creationId xmlns:a16="http://schemas.microsoft.com/office/drawing/2014/main" id="{3F52AFFA-FB72-F685-C8C3-36405666ED50}"/>
              </a:ext>
            </a:extLst>
          </p:cNvPr>
          <p:cNvPicPr>
            <a:picLocks noChangeAspect="1"/>
          </p:cNvPicPr>
          <p:nvPr/>
        </p:nvPicPr>
        <p:blipFill>
          <a:blip r:embed="rId3"/>
          <a:stretch>
            <a:fillRect/>
          </a:stretch>
        </p:blipFill>
        <p:spPr>
          <a:xfrm>
            <a:off x="47624" y="-1"/>
            <a:ext cx="1198079" cy="1198079"/>
          </a:xfrm>
          <a:prstGeom prst="rect">
            <a:avLst/>
          </a:prstGeom>
        </p:spPr>
      </p:pic>
    </p:spTree>
    <p:extLst>
      <p:ext uri="{BB962C8B-B14F-4D97-AF65-F5344CB8AC3E}">
        <p14:creationId xmlns:p14="http://schemas.microsoft.com/office/powerpoint/2010/main" val="4251295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F09A2-BF4E-168D-4E2B-0D79056A417E}"/>
              </a:ext>
            </a:extLst>
          </p:cNvPr>
          <p:cNvSpPr>
            <a:spLocks noGrp="1"/>
          </p:cNvSpPr>
          <p:nvPr>
            <p:ph type="title"/>
          </p:nvPr>
        </p:nvSpPr>
        <p:spPr>
          <a:xfrm>
            <a:off x="628650" y="0"/>
            <a:ext cx="7886700" cy="1325563"/>
          </a:xfrm>
        </p:spPr>
        <p:txBody>
          <a:bodyPr/>
          <a:lstStyle/>
          <a:p>
            <a:pPr algn="ctr"/>
            <a:r>
              <a:rPr lang="en-GB" b="1" u="sng" dirty="0"/>
              <a:t>European day of languages</a:t>
            </a:r>
          </a:p>
        </p:txBody>
      </p:sp>
      <p:pic>
        <p:nvPicPr>
          <p:cNvPr id="4" name="Picture 3">
            <a:extLst>
              <a:ext uri="{FF2B5EF4-FFF2-40B4-BE49-F238E27FC236}">
                <a16:creationId xmlns:a16="http://schemas.microsoft.com/office/drawing/2014/main" id="{DBC95983-DCFC-D4C1-E04C-6D43F67B4FA4}"/>
              </a:ext>
            </a:extLst>
          </p:cNvPr>
          <p:cNvPicPr>
            <a:picLocks noChangeAspect="1"/>
          </p:cNvPicPr>
          <p:nvPr/>
        </p:nvPicPr>
        <p:blipFill>
          <a:blip r:embed="rId3"/>
          <a:stretch>
            <a:fillRect/>
          </a:stretch>
        </p:blipFill>
        <p:spPr>
          <a:xfrm>
            <a:off x="118441" y="87831"/>
            <a:ext cx="940076" cy="940076"/>
          </a:xfrm>
          <a:prstGeom prst="rect">
            <a:avLst/>
          </a:prstGeom>
        </p:spPr>
      </p:pic>
      <p:pic>
        <p:nvPicPr>
          <p:cNvPr id="5" name="Picture 4">
            <a:extLst>
              <a:ext uri="{FF2B5EF4-FFF2-40B4-BE49-F238E27FC236}">
                <a16:creationId xmlns:a16="http://schemas.microsoft.com/office/drawing/2014/main" id="{9F5BF605-4D60-0D94-2213-E6716F2887FA}"/>
              </a:ext>
            </a:extLst>
          </p:cNvPr>
          <p:cNvPicPr>
            <a:picLocks noChangeAspect="1"/>
          </p:cNvPicPr>
          <p:nvPr/>
        </p:nvPicPr>
        <p:blipFill>
          <a:blip r:embed="rId4"/>
          <a:stretch>
            <a:fillRect/>
          </a:stretch>
        </p:blipFill>
        <p:spPr>
          <a:xfrm>
            <a:off x="7341704" y="5089039"/>
            <a:ext cx="1802296" cy="1802296"/>
          </a:xfrm>
          <a:prstGeom prst="rect">
            <a:avLst/>
          </a:prstGeom>
        </p:spPr>
      </p:pic>
      <p:sp>
        <p:nvSpPr>
          <p:cNvPr id="9" name="TextBox 8">
            <a:extLst>
              <a:ext uri="{FF2B5EF4-FFF2-40B4-BE49-F238E27FC236}">
                <a16:creationId xmlns:a16="http://schemas.microsoft.com/office/drawing/2014/main" id="{986439F4-5642-9741-8A29-D50F8811087D}"/>
              </a:ext>
            </a:extLst>
          </p:cNvPr>
          <p:cNvSpPr txBox="1"/>
          <p:nvPr/>
        </p:nvSpPr>
        <p:spPr>
          <a:xfrm>
            <a:off x="357808" y="1496432"/>
            <a:ext cx="8666922" cy="5273737"/>
          </a:xfrm>
          <a:prstGeom prst="rect">
            <a:avLst/>
          </a:prstGeom>
          <a:noFill/>
        </p:spPr>
        <p:txBody>
          <a:bodyPr wrap="square" numCol="3">
            <a:spAutoFit/>
          </a:bodyPr>
          <a:lstStyle/>
          <a:p>
            <a:pPr algn="l">
              <a:buFont typeface="+mj-lt"/>
              <a:buAutoNum type="arabicPeriod"/>
            </a:pPr>
            <a:r>
              <a:rPr lang="en-GB" b="0" i="0" dirty="0">
                <a:effectLst/>
                <a:latin typeface="Söhne"/>
              </a:rPr>
              <a:t>English</a:t>
            </a:r>
          </a:p>
          <a:p>
            <a:pPr algn="l">
              <a:buFont typeface="+mj-lt"/>
              <a:buAutoNum type="arabicPeriod"/>
            </a:pPr>
            <a:r>
              <a:rPr lang="en-GB" b="0" i="0" dirty="0">
                <a:effectLst/>
                <a:latin typeface="Söhne"/>
              </a:rPr>
              <a:t>German</a:t>
            </a:r>
          </a:p>
          <a:p>
            <a:pPr algn="l">
              <a:buFont typeface="+mj-lt"/>
              <a:buAutoNum type="arabicPeriod"/>
            </a:pPr>
            <a:r>
              <a:rPr lang="en-GB" b="0" i="0" dirty="0">
                <a:effectLst/>
                <a:latin typeface="Söhne"/>
              </a:rPr>
              <a:t>Dutch</a:t>
            </a:r>
          </a:p>
          <a:p>
            <a:pPr algn="l">
              <a:buFont typeface="+mj-lt"/>
              <a:buAutoNum type="arabicPeriod"/>
            </a:pPr>
            <a:r>
              <a:rPr lang="en-GB" b="0" i="0" dirty="0">
                <a:effectLst/>
                <a:latin typeface="Söhne"/>
              </a:rPr>
              <a:t>Swedish</a:t>
            </a:r>
          </a:p>
          <a:p>
            <a:pPr algn="l">
              <a:buFont typeface="+mj-lt"/>
              <a:buAutoNum type="arabicPeriod"/>
            </a:pPr>
            <a:r>
              <a:rPr lang="en-GB" b="0" i="0" dirty="0">
                <a:effectLst/>
                <a:latin typeface="Söhne"/>
              </a:rPr>
              <a:t>Danish</a:t>
            </a:r>
          </a:p>
          <a:p>
            <a:pPr algn="l">
              <a:buFont typeface="+mj-lt"/>
              <a:buAutoNum type="arabicPeriod"/>
            </a:pPr>
            <a:r>
              <a:rPr lang="en-GB" b="0" i="0" dirty="0">
                <a:effectLst/>
                <a:latin typeface="Söhne"/>
              </a:rPr>
              <a:t>Norwegian</a:t>
            </a:r>
          </a:p>
          <a:p>
            <a:pPr algn="l">
              <a:buFont typeface="+mj-lt"/>
              <a:buAutoNum type="arabicPeriod"/>
            </a:pPr>
            <a:r>
              <a:rPr lang="en-GB" b="0" i="0" dirty="0">
                <a:effectLst/>
                <a:latin typeface="Söhne"/>
              </a:rPr>
              <a:t>Spanish</a:t>
            </a:r>
          </a:p>
          <a:p>
            <a:pPr algn="l">
              <a:buFont typeface="+mj-lt"/>
              <a:buAutoNum type="arabicPeriod"/>
            </a:pPr>
            <a:r>
              <a:rPr lang="en-GB" b="0" i="0" dirty="0">
                <a:effectLst/>
                <a:latin typeface="Söhne"/>
              </a:rPr>
              <a:t>French</a:t>
            </a:r>
          </a:p>
          <a:p>
            <a:pPr algn="l">
              <a:buFont typeface="+mj-lt"/>
              <a:buAutoNum type="arabicPeriod"/>
            </a:pPr>
            <a:r>
              <a:rPr lang="en-GB" b="0" i="0" dirty="0">
                <a:effectLst/>
                <a:latin typeface="Söhne"/>
              </a:rPr>
              <a:t>Italian</a:t>
            </a:r>
          </a:p>
          <a:p>
            <a:pPr algn="l">
              <a:buFont typeface="+mj-lt"/>
              <a:buAutoNum type="arabicPeriod"/>
            </a:pPr>
            <a:r>
              <a:rPr lang="en-GB" b="0" i="0" dirty="0">
                <a:effectLst/>
                <a:latin typeface="Söhne"/>
              </a:rPr>
              <a:t>Portuguese</a:t>
            </a:r>
          </a:p>
          <a:p>
            <a:pPr algn="l">
              <a:buFont typeface="+mj-lt"/>
              <a:buAutoNum type="arabicPeriod"/>
            </a:pPr>
            <a:r>
              <a:rPr lang="en-GB" b="0" i="0" dirty="0">
                <a:effectLst/>
                <a:latin typeface="Söhne"/>
              </a:rPr>
              <a:t>Romanian</a:t>
            </a:r>
          </a:p>
          <a:p>
            <a:pPr algn="l">
              <a:buFont typeface="+mj-lt"/>
              <a:buAutoNum type="arabicPeriod"/>
            </a:pPr>
            <a:r>
              <a:rPr lang="en-GB" b="0" i="0" dirty="0">
                <a:effectLst/>
                <a:latin typeface="Söhne"/>
              </a:rPr>
              <a:t>Russian</a:t>
            </a:r>
          </a:p>
          <a:p>
            <a:pPr algn="l">
              <a:buFont typeface="+mj-lt"/>
              <a:buAutoNum type="arabicPeriod"/>
            </a:pPr>
            <a:r>
              <a:rPr lang="en-GB" b="0" i="0" dirty="0">
                <a:effectLst/>
                <a:latin typeface="Söhne"/>
              </a:rPr>
              <a:t>Polish</a:t>
            </a:r>
          </a:p>
          <a:p>
            <a:pPr algn="l">
              <a:buFont typeface="+mj-lt"/>
              <a:buAutoNum type="arabicPeriod"/>
            </a:pPr>
            <a:r>
              <a:rPr lang="en-GB" b="0" i="0" dirty="0">
                <a:effectLst/>
                <a:latin typeface="Söhne"/>
              </a:rPr>
              <a:t>Ukrainian</a:t>
            </a:r>
          </a:p>
          <a:p>
            <a:pPr algn="l">
              <a:buFont typeface="+mj-lt"/>
              <a:buAutoNum type="arabicPeriod"/>
            </a:pPr>
            <a:r>
              <a:rPr lang="en-GB" b="0" i="0" dirty="0">
                <a:effectLst/>
                <a:latin typeface="Söhne"/>
              </a:rPr>
              <a:t>Czech</a:t>
            </a:r>
          </a:p>
          <a:p>
            <a:pPr algn="l">
              <a:buFont typeface="+mj-lt"/>
              <a:buAutoNum type="arabicPeriod"/>
            </a:pPr>
            <a:r>
              <a:rPr lang="en-GB" b="0" i="0" dirty="0">
                <a:effectLst/>
                <a:latin typeface="Söhne"/>
              </a:rPr>
              <a:t>Slovak</a:t>
            </a:r>
          </a:p>
          <a:p>
            <a:pPr algn="l">
              <a:buFont typeface="+mj-lt"/>
              <a:buAutoNum type="arabicPeriod"/>
            </a:pPr>
            <a:r>
              <a:rPr lang="en-GB" b="0" i="0" dirty="0">
                <a:effectLst/>
                <a:latin typeface="Söhne"/>
              </a:rPr>
              <a:t>Bulgarian</a:t>
            </a:r>
          </a:p>
          <a:p>
            <a:pPr algn="l">
              <a:buFont typeface="+mj-lt"/>
              <a:buAutoNum type="arabicPeriod"/>
            </a:pPr>
            <a:r>
              <a:rPr lang="en-GB" b="0" i="0" dirty="0">
                <a:effectLst/>
                <a:latin typeface="Söhne"/>
              </a:rPr>
              <a:t>Serbian</a:t>
            </a:r>
          </a:p>
          <a:p>
            <a:pPr algn="l">
              <a:buFont typeface="+mj-lt"/>
              <a:buAutoNum type="arabicPeriod"/>
            </a:pPr>
            <a:r>
              <a:rPr lang="en-GB" b="0" i="0" dirty="0">
                <a:effectLst/>
                <a:latin typeface="Söhne"/>
              </a:rPr>
              <a:t>Croatian</a:t>
            </a:r>
            <a:endParaRPr lang="en-GB" dirty="0">
              <a:latin typeface="Söhne"/>
            </a:endParaRPr>
          </a:p>
          <a:p>
            <a:pPr algn="l">
              <a:buFont typeface="+mj-lt"/>
              <a:buAutoNum type="arabicPeriod"/>
            </a:pPr>
            <a:r>
              <a:rPr lang="en-GB" b="0" i="0" dirty="0">
                <a:effectLst/>
                <a:latin typeface="Söhne"/>
              </a:rPr>
              <a:t>Irish Gaelic</a:t>
            </a:r>
            <a:endParaRPr lang="en-GB" dirty="0">
              <a:latin typeface="Söhne"/>
            </a:endParaRPr>
          </a:p>
          <a:p>
            <a:pPr algn="l">
              <a:buFont typeface="+mj-lt"/>
              <a:buAutoNum type="arabicPeriod"/>
            </a:pPr>
            <a:r>
              <a:rPr lang="en-GB" b="0" i="0" dirty="0">
                <a:effectLst/>
                <a:latin typeface="Söhne"/>
              </a:rPr>
              <a:t>Scottish Gaelic</a:t>
            </a:r>
            <a:endParaRPr lang="en-GB" dirty="0">
              <a:latin typeface="Söhne"/>
            </a:endParaRPr>
          </a:p>
          <a:p>
            <a:pPr algn="l">
              <a:buFont typeface="+mj-lt"/>
              <a:buAutoNum type="arabicPeriod"/>
            </a:pPr>
            <a:r>
              <a:rPr lang="en-GB" b="0" i="0" dirty="0">
                <a:effectLst/>
                <a:latin typeface="Söhne"/>
              </a:rPr>
              <a:t>Welsh</a:t>
            </a:r>
          </a:p>
          <a:p>
            <a:pPr algn="l">
              <a:buFont typeface="+mj-lt"/>
              <a:buAutoNum type="arabicPeriod"/>
            </a:pPr>
            <a:r>
              <a:rPr lang="en-GB" b="0" i="0" dirty="0">
                <a:effectLst/>
                <a:latin typeface="Söhne"/>
              </a:rPr>
              <a:t>Lithuanian</a:t>
            </a:r>
          </a:p>
          <a:p>
            <a:pPr algn="l">
              <a:buFont typeface="+mj-lt"/>
              <a:buAutoNum type="arabicPeriod"/>
            </a:pPr>
            <a:r>
              <a:rPr lang="en-GB" b="0" i="0" dirty="0">
                <a:effectLst/>
                <a:latin typeface="Söhne"/>
              </a:rPr>
              <a:t>Latvian</a:t>
            </a:r>
            <a:endParaRPr lang="en-GB" dirty="0">
              <a:latin typeface="Söhne"/>
            </a:endParaRPr>
          </a:p>
          <a:p>
            <a:pPr algn="l">
              <a:buFont typeface="+mj-lt"/>
              <a:buAutoNum type="arabicPeriod"/>
            </a:pPr>
            <a:r>
              <a:rPr lang="en-GB" b="0" i="0" dirty="0">
                <a:effectLst/>
                <a:latin typeface="Söhne"/>
              </a:rPr>
              <a:t>Finnish</a:t>
            </a:r>
            <a:endParaRPr lang="en-GB" dirty="0">
              <a:latin typeface="Söhne"/>
            </a:endParaRPr>
          </a:p>
          <a:p>
            <a:pPr algn="l">
              <a:buFont typeface="+mj-lt"/>
              <a:buAutoNum type="arabicPeriod"/>
            </a:pPr>
            <a:r>
              <a:rPr lang="en-GB" b="0" i="0" dirty="0">
                <a:effectLst/>
                <a:latin typeface="Söhne"/>
              </a:rPr>
              <a:t>Hungarian</a:t>
            </a:r>
            <a:endParaRPr lang="en-GB" dirty="0">
              <a:latin typeface="Söhne"/>
            </a:endParaRPr>
          </a:p>
          <a:p>
            <a:pPr algn="l">
              <a:buFont typeface="+mj-lt"/>
              <a:buAutoNum type="arabicPeriod"/>
            </a:pPr>
            <a:r>
              <a:rPr lang="en-GB" b="0" i="0" dirty="0">
                <a:effectLst/>
                <a:latin typeface="Söhne"/>
              </a:rPr>
              <a:t>Estonian</a:t>
            </a:r>
            <a:endParaRPr lang="en-GB" dirty="0">
              <a:latin typeface="Söhne"/>
            </a:endParaRPr>
          </a:p>
          <a:p>
            <a:pPr algn="l">
              <a:buFont typeface="+mj-lt"/>
              <a:buAutoNum type="arabicPeriod"/>
            </a:pPr>
            <a:r>
              <a:rPr lang="en-GB" b="0" i="0" dirty="0">
                <a:effectLst/>
                <a:latin typeface="Söhne"/>
              </a:rPr>
              <a:t>Turkish</a:t>
            </a:r>
            <a:endParaRPr lang="en-GB" dirty="0">
              <a:latin typeface="Söhne"/>
            </a:endParaRPr>
          </a:p>
          <a:p>
            <a:pPr algn="l">
              <a:buFont typeface="+mj-lt"/>
              <a:buAutoNum type="arabicPeriod"/>
            </a:pPr>
            <a:r>
              <a:rPr lang="en-GB" b="0" i="0" dirty="0">
                <a:effectLst/>
                <a:latin typeface="Söhne"/>
              </a:rPr>
              <a:t>Greek</a:t>
            </a:r>
            <a:endParaRPr lang="en-GB" dirty="0">
              <a:latin typeface="Söhne"/>
            </a:endParaRPr>
          </a:p>
          <a:p>
            <a:pPr algn="l">
              <a:buFont typeface="+mj-lt"/>
              <a:buAutoNum type="arabicPeriod"/>
            </a:pPr>
            <a:r>
              <a:rPr lang="en-GB" b="0" i="0" dirty="0">
                <a:effectLst/>
                <a:latin typeface="Söhne"/>
              </a:rPr>
              <a:t>Maltese</a:t>
            </a:r>
            <a:endParaRPr lang="en-GB" dirty="0">
              <a:latin typeface="Söhne"/>
            </a:endParaRPr>
          </a:p>
          <a:p>
            <a:pPr algn="l">
              <a:buFont typeface="+mj-lt"/>
              <a:buAutoNum type="arabicPeriod"/>
            </a:pPr>
            <a:r>
              <a:rPr lang="en-GB" b="0" i="0" dirty="0">
                <a:effectLst/>
                <a:latin typeface="Söhne"/>
              </a:rPr>
              <a:t>Albanian</a:t>
            </a:r>
            <a:endParaRPr lang="en-GB" dirty="0">
              <a:latin typeface="Söhne"/>
            </a:endParaRPr>
          </a:p>
          <a:p>
            <a:pPr algn="l">
              <a:buFont typeface="+mj-lt"/>
              <a:buAutoNum type="arabicPeriod"/>
            </a:pPr>
            <a:r>
              <a:rPr lang="en-GB" b="0" i="0" dirty="0">
                <a:effectLst/>
                <a:latin typeface="Söhne"/>
              </a:rPr>
              <a:t>Basque</a:t>
            </a:r>
            <a:endParaRPr lang="en-GB" dirty="0">
              <a:latin typeface="Söhne"/>
            </a:endParaRPr>
          </a:p>
          <a:p>
            <a:pPr algn="l">
              <a:buFont typeface="+mj-lt"/>
              <a:buAutoNum type="arabicPeriod"/>
            </a:pPr>
            <a:r>
              <a:rPr lang="en-GB" b="0" i="0" dirty="0">
                <a:effectLst/>
                <a:latin typeface="Söhne"/>
              </a:rPr>
              <a:t>Georgian</a:t>
            </a:r>
            <a:endParaRPr lang="en-GB" dirty="0">
              <a:latin typeface="Söhne"/>
            </a:endParaRPr>
          </a:p>
          <a:p>
            <a:pPr algn="l">
              <a:buFont typeface="+mj-lt"/>
              <a:buAutoNum type="arabicPeriod"/>
            </a:pPr>
            <a:r>
              <a:rPr lang="en-GB" b="0" i="0" dirty="0">
                <a:effectLst/>
                <a:latin typeface="Söhne"/>
              </a:rPr>
              <a:t>Armenian</a:t>
            </a:r>
            <a:endParaRPr lang="en-GB" dirty="0">
              <a:latin typeface="Söhne"/>
            </a:endParaRPr>
          </a:p>
          <a:p>
            <a:pPr algn="l">
              <a:buFont typeface="+mj-lt"/>
              <a:buAutoNum type="arabicPeriod"/>
            </a:pPr>
            <a:r>
              <a:rPr lang="en-GB" b="0" i="0" dirty="0">
                <a:effectLst/>
                <a:latin typeface="Söhne"/>
              </a:rPr>
              <a:t>Icelandic</a:t>
            </a:r>
            <a:endParaRPr lang="en-GB" dirty="0">
              <a:latin typeface="Söhne"/>
            </a:endParaRPr>
          </a:p>
          <a:p>
            <a:pPr algn="l">
              <a:buFont typeface="+mj-lt"/>
              <a:buAutoNum type="arabicPeriod"/>
            </a:pPr>
            <a:r>
              <a:rPr lang="en-GB" b="0" i="0" dirty="0">
                <a:effectLst/>
                <a:latin typeface="Söhne"/>
              </a:rPr>
              <a:t>Faroese</a:t>
            </a:r>
            <a:endParaRPr lang="en-GB" dirty="0">
              <a:latin typeface="Söhne"/>
            </a:endParaRPr>
          </a:p>
          <a:p>
            <a:pPr algn="l">
              <a:buFont typeface="+mj-lt"/>
              <a:buAutoNum type="arabicPeriod"/>
            </a:pPr>
            <a:r>
              <a:rPr lang="en-GB" b="0" i="0" dirty="0">
                <a:effectLst/>
                <a:latin typeface="Söhne"/>
              </a:rPr>
              <a:t>Luxembourgish</a:t>
            </a:r>
            <a:endParaRPr lang="en-GB" dirty="0">
              <a:latin typeface="Söhne"/>
            </a:endParaRPr>
          </a:p>
          <a:p>
            <a:pPr algn="l">
              <a:buFont typeface="+mj-lt"/>
              <a:buAutoNum type="arabicPeriod"/>
            </a:pPr>
            <a:r>
              <a:rPr lang="en-GB" b="0" i="0" dirty="0">
                <a:effectLst/>
                <a:latin typeface="Söhne"/>
              </a:rPr>
              <a:t>Maltese</a:t>
            </a:r>
            <a:endParaRPr lang="en-GB" dirty="0">
              <a:latin typeface="Söhne"/>
            </a:endParaRPr>
          </a:p>
          <a:p>
            <a:pPr algn="l">
              <a:buFont typeface="+mj-lt"/>
              <a:buAutoNum type="arabicPeriod"/>
            </a:pPr>
            <a:r>
              <a:rPr lang="en-GB" b="0" i="0" dirty="0">
                <a:effectLst/>
                <a:latin typeface="Söhne"/>
              </a:rPr>
              <a:t>Manx Gaelic</a:t>
            </a:r>
          </a:p>
          <a:p>
            <a:pPr algn="l">
              <a:buFont typeface="+mj-lt"/>
              <a:buAutoNum type="arabicPeriod"/>
            </a:pPr>
            <a:r>
              <a:rPr lang="en-GB" b="0" i="0" dirty="0">
                <a:effectLst/>
                <a:latin typeface="Söhne"/>
              </a:rPr>
              <a:t>Romani</a:t>
            </a:r>
            <a:endParaRPr lang="en-GB" dirty="0">
              <a:latin typeface="Söhne"/>
            </a:endParaRPr>
          </a:p>
          <a:p>
            <a:pPr algn="l">
              <a:buFont typeface="+mj-lt"/>
              <a:buAutoNum type="arabicPeriod"/>
            </a:pPr>
            <a:r>
              <a:rPr lang="en-GB" b="0" i="0" dirty="0">
                <a:effectLst/>
                <a:latin typeface="Söhne"/>
              </a:rPr>
              <a:t>Sámi languages (spoken by the indigenous Sámi people in northern Europe)</a:t>
            </a:r>
          </a:p>
        </p:txBody>
      </p:sp>
      <p:sp>
        <p:nvSpPr>
          <p:cNvPr id="6" name="TextBox 5">
            <a:extLst>
              <a:ext uri="{FF2B5EF4-FFF2-40B4-BE49-F238E27FC236}">
                <a16:creationId xmlns:a16="http://schemas.microsoft.com/office/drawing/2014/main" id="{C4880777-2757-FB45-9E75-EF0686315D8A}"/>
              </a:ext>
            </a:extLst>
          </p:cNvPr>
          <p:cNvSpPr txBox="1"/>
          <p:nvPr/>
        </p:nvSpPr>
        <p:spPr>
          <a:xfrm>
            <a:off x="1643270" y="1027907"/>
            <a:ext cx="6069495" cy="369332"/>
          </a:xfrm>
          <a:prstGeom prst="rect">
            <a:avLst/>
          </a:prstGeom>
          <a:noFill/>
        </p:spPr>
        <p:txBody>
          <a:bodyPr wrap="square" rtlCol="0">
            <a:spAutoFit/>
          </a:bodyPr>
          <a:lstStyle/>
          <a:p>
            <a:pPr algn="ctr"/>
            <a:r>
              <a:rPr lang="en-GB" i="1" dirty="0"/>
              <a:t>Main languages in Europe</a:t>
            </a:r>
          </a:p>
        </p:txBody>
      </p:sp>
    </p:spTree>
    <p:extLst>
      <p:ext uri="{BB962C8B-B14F-4D97-AF65-F5344CB8AC3E}">
        <p14:creationId xmlns:p14="http://schemas.microsoft.com/office/powerpoint/2010/main" val="873763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DC83-6B0C-2B66-C589-150322182EB3}"/>
              </a:ext>
            </a:extLst>
          </p:cNvPr>
          <p:cNvSpPr>
            <a:spLocks noGrp="1"/>
          </p:cNvSpPr>
          <p:nvPr>
            <p:ph type="title"/>
          </p:nvPr>
        </p:nvSpPr>
        <p:spPr>
          <a:xfrm>
            <a:off x="800928" y="87831"/>
            <a:ext cx="7886700" cy="1325563"/>
          </a:xfrm>
        </p:spPr>
        <p:txBody>
          <a:bodyPr/>
          <a:lstStyle/>
          <a:p>
            <a:pPr algn="ctr"/>
            <a:r>
              <a:rPr lang="en-GB" b="1" u="sng" dirty="0"/>
              <a:t>Which European language is it?</a:t>
            </a:r>
          </a:p>
        </p:txBody>
      </p:sp>
      <p:sp>
        <p:nvSpPr>
          <p:cNvPr id="3" name="Content Placeholder 2">
            <a:extLst>
              <a:ext uri="{FF2B5EF4-FFF2-40B4-BE49-F238E27FC236}">
                <a16:creationId xmlns:a16="http://schemas.microsoft.com/office/drawing/2014/main" id="{2738475D-F475-4CAA-835F-C6D8BF238ABC}"/>
              </a:ext>
            </a:extLst>
          </p:cNvPr>
          <p:cNvSpPr>
            <a:spLocks noGrp="1"/>
          </p:cNvSpPr>
          <p:nvPr>
            <p:ph idx="1"/>
          </p:nvPr>
        </p:nvSpPr>
        <p:spPr>
          <a:xfrm>
            <a:off x="139148" y="1232452"/>
            <a:ext cx="8865704" cy="4692720"/>
          </a:xfrm>
        </p:spPr>
        <p:txBody>
          <a:bodyPr/>
          <a:lstStyle/>
          <a:p>
            <a:pPr marL="0" indent="0" algn="ctr">
              <a:buNone/>
            </a:pPr>
            <a:r>
              <a:rPr lang="en-GB" i="1" dirty="0"/>
              <a:t>Read the statement and decide which European language matches the fact</a:t>
            </a:r>
          </a:p>
        </p:txBody>
      </p:sp>
      <p:pic>
        <p:nvPicPr>
          <p:cNvPr id="6" name="Picture 5">
            <a:extLst>
              <a:ext uri="{FF2B5EF4-FFF2-40B4-BE49-F238E27FC236}">
                <a16:creationId xmlns:a16="http://schemas.microsoft.com/office/drawing/2014/main" id="{A4FC3EBC-718D-00BD-1D4B-BAE44BDE3CFF}"/>
              </a:ext>
            </a:extLst>
          </p:cNvPr>
          <p:cNvPicPr>
            <a:picLocks noChangeAspect="1"/>
          </p:cNvPicPr>
          <p:nvPr/>
        </p:nvPicPr>
        <p:blipFill>
          <a:blip r:embed="rId3"/>
          <a:stretch>
            <a:fillRect/>
          </a:stretch>
        </p:blipFill>
        <p:spPr>
          <a:xfrm>
            <a:off x="118441" y="87831"/>
            <a:ext cx="940076" cy="940076"/>
          </a:xfrm>
          <a:prstGeom prst="rect">
            <a:avLst/>
          </a:prstGeom>
        </p:spPr>
      </p:pic>
      <p:pic>
        <p:nvPicPr>
          <p:cNvPr id="8" name="Picture 7">
            <a:extLst>
              <a:ext uri="{FF2B5EF4-FFF2-40B4-BE49-F238E27FC236}">
                <a16:creationId xmlns:a16="http://schemas.microsoft.com/office/drawing/2014/main" id="{C042DD1D-9BFF-867A-F207-3709F125876E}"/>
              </a:ext>
            </a:extLst>
          </p:cNvPr>
          <p:cNvPicPr>
            <a:picLocks noChangeAspect="1"/>
          </p:cNvPicPr>
          <p:nvPr/>
        </p:nvPicPr>
        <p:blipFill>
          <a:blip r:embed="rId4"/>
          <a:stretch>
            <a:fillRect/>
          </a:stretch>
        </p:blipFill>
        <p:spPr>
          <a:xfrm>
            <a:off x="7341704" y="5089039"/>
            <a:ext cx="1802296" cy="1802296"/>
          </a:xfrm>
          <a:prstGeom prst="rect">
            <a:avLst/>
          </a:prstGeom>
        </p:spPr>
      </p:pic>
      <p:pic>
        <p:nvPicPr>
          <p:cNvPr id="7" name="Picture 2">
            <a:extLst>
              <a:ext uri="{FF2B5EF4-FFF2-40B4-BE49-F238E27FC236}">
                <a16:creationId xmlns:a16="http://schemas.microsoft.com/office/drawing/2014/main" id="{8748ED2E-9911-35FA-D10D-1DBB61AABD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0861" y="3964860"/>
            <a:ext cx="2642277" cy="264227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Crowd Buzzer">
            <a:extLst>
              <a:ext uri="{FF2B5EF4-FFF2-40B4-BE49-F238E27FC236}">
                <a16:creationId xmlns:a16="http://schemas.microsoft.com/office/drawing/2014/main" id="{839D2BD6-BD00-9100-F44A-711721EB273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24025" y="2980236"/>
            <a:ext cx="5695950" cy="8001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71F1CB57-80C7-B2B7-716D-BDFC22E6E6EA}"/>
              </a:ext>
            </a:extLst>
          </p:cNvPr>
          <p:cNvSpPr txBox="1"/>
          <p:nvPr/>
        </p:nvSpPr>
        <p:spPr>
          <a:xfrm>
            <a:off x="1724025" y="2460837"/>
            <a:ext cx="7554035" cy="369332"/>
          </a:xfrm>
          <a:prstGeom prst="rect">
            <a:avLst/>
          </a:prstGeom>
          <a:noFill/>
        </p:spPr>
        <p:txBody>
          <a:bodyPr wrap="square">
            <a:spAutoFit/>
          </a:bodyPr>
          <a:lstStyle/>
          <a:p>
            <a:r>
              <a:rPr lang="en-GB" dirty="0">
                <a:hlinkClick r:id="rId7"/>
              </a:rPr>
              <a:t>https://crowdcontrolgames.com/pages/crowd-buzzer</a:t>
            </a:r>
            <a:r>
              <a:rPr lang="en-GB" dirty="0"/>
              <a:t> </a:t>
            </a:r>
          </a:p>
        </p:txBody>
      </p:sp>
      <p:sp>
        <p:nvSpPr>
          <p:cNvPr id="12" name="TextBox 11">
            <a:extLst>
              <a:ext uri="{FF2B5EF4-FFF2-40B4-BE49-F238E27FC236}">
                <a16:creationId xmlns:a16="http://schemas.microsoft.com/office/drawing/2014/main" id="{F3B79861-D10E-54D0-4534-4E5684AC865A}"/>
              </a:ext>
            </a:extLst>
          </p:cNvPr>
          <p:cNvSpPr txBox="1"/>
          <p:nvPr/>
        </p:nvSpPr>
        <p:spPr>
          <a:xfrm>
            <a:off x="1282890" y="2095359"/>
            <a:ext cx="6646459" cy="461665"/>
          </a:xfrm>
          <a:prstGeom prst="rect">
            <a:avLst/>
          </a:prstGeom>
          <a:noFill/>
        </p:spPr>
        <p:txBody>
          <a:bodyPr wrap="square" rtlCol="0">
            <a:spAutoFit/>
          </a:bodyPr>
          <a:lstStyle/>
          <a:p>
            <a:pPr algn="ctr"/>
            <a:r>
              <a:rPr lang="en-GB" sz="2400" i="1" dirty="0"/>
              <a:t>Get into teams!</a:t>
            </a:r>
          </a:p>
        </p:txBody>
      </p:sp>
    </p:spTree>
    <p:extLst>
      <p:ext uri="{BB962C8B-B14F-4D97-AF65-F5344CB8AC3E}">
        <p14:creationId xmlns:p14="http://schemas.microsoft.com/office/powerpoint/2010/main" val="3245079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0BFEB-C819-EF18-D14A-75AFFDB7B091}"/>
              </a:ext>
            </a:extLst>
          </p:cNvPr>
          <p:cNvSpPr>
            <a:spLocks noGrp="1"/>
          </p:cNvSpPr>
          <p:nvPr>
            <p:ph type="title"/>
          </p:nvPr>
        </p:nvSpPr>
        <p:spPr>
          <a:xfrm>
            <a:off x="628650" y="219770"/>
            <a:ext cx="7886700" cy="1325563"/>
          </a:xfrm>
        </p:spPr>
        <p:txBody>
          <a:bodyPr>
            <a:normAutofit/>
          </a:bodyPr>
          <a:lstStyle/>
          <a:p>
            <a:pPr algn="ctr"/>
            <a:r>
              <a:rPr lang="en-GB" sz="5400" b="1" u="sng" dirty="0"/>
              <a:t>How to use crowd buzzer</a:t>
            </a:r>
          </a:p>
        </p:txBody>
      </p:sp>
      <p:pic>
        <p:nvPicPr>
          <p:cNvPr id="6148" name="Picture 4" descr="Crowd Buzzer">
            <a:extLst>
              <a:ext uri="{FF2B5EF4-FFF2-40B4-BE49-F238E27FC236}">
                <a16:creationId xmlns:a16="http://schemas.microsoft.com/office/drawing/2014/main" id="{F28931C1-7E79-39DE-D67F-0B3315D1F2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4025" y="5838130"/>
            <a:ext cx="5695950" cy="8001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6E9D2C1-CBC1-745A-8F05-9A7E8C82E004}"/>
              </a:ext>
            </a:extLst>
          </p:cNvPr>
          <p:cNvSpPr txBox="1"/>
          <p:nvPr/>
        </p:nvSpPr>
        <p:spPr>
          <a:xfrm>
            <a:off x="3295934" y="2126608"/>
            <a:ext cx="4572000" cy="646331"/>
          </a:xfrm>
          <a:prstGeom prst="rect">
            <a:avLst/>
          </a:prstGeom>
          <a:noFill/>
        </p:spPr>
        <p:txBody>
          <a:bodyPr wrap="square">
            <a:spAutoFit/>
          </a:bodyPr>
          <a:lstStyle/>
          <a:p>
            <a:r>
              <a:rPr lang="en-GB" dirty="0">
                <a:hlinkClick r:id="rId4"/>
              </a:rPr>
              <a:t>https://crowdcontrolgames.com/pages/crowd-buzzer</a:t>
            </a:r>
            <a:r>
              <a:rPr lang="en-GB" dirty="0"/>
              <a:t> </a:t>
            </a:r>
          </a:p>
        </p:txBody>
      </p:sp>
      <p:sp>
        <p:nvSpPr>
          <p:cNvPr id="4" name="TextBox 3">
            <a:extLst>
              <a:ext uri="{FF2B5EF4-FFF2-40B4-BE49-F238E27FC236}">
                <a16:creationId xmlns:a16="http://schemas.microsoft.com/office/drawing/2014/main" id="{3C1C58D0-9F9D-2667-FBE1-7629EE45E497}"/>
              </a:ext>
            </a:extLst>
          </p:cNvPr>
          <p:cNvSpPr txBox="1"/>
          <p:nvPr/>
        </p:nvSpPr>
        <p:spPr>
          <a:xfrm>
            <a:off x="598084" y="1736570"/>
            <a:ext cx="2251881" cy="1200329"/>
          </a:xfrm>
          <a:prstGeom prst="rect">
            <a:avLst/>
          </a:prstGeom>
          <a:noFill/>
        </p:spPr>
        <p:txBody>
          <a:bodyPr wrap="square" rtlCol="0">
            <a:spAutoFit/>
          </a:bodyPr>
          <a:lstStyle/>
          <a:p>
            <a:r>
              <a:rPr lang="en-GB" dirty="0"/>
              <a:t>1. Click on this link. It will give you a code for the game and to share with students</a:t>
            </a:r>
          </a:p>
        </p:txBody>
      </p:sp>
      <p:sp>
        <p:nvSpPr>
          <p:cNvPr id="9" name="TextBox 8">
            <a:extLst>
              <a:ext uri="{FF2B5EF4-FFF2-40B4-BE49-F238E27FC236}">
                <a16:creationId xmlns:a16="http://schemas.microsoft.com/office/drawing/2014/main" id="{E20193AC-CB29-104E-1593-9735DEC71330}"/>
              </a:ext>
            </a:extLst>
          </p:cNvPr>
          <p:cNvSpPr txBox="1"/>
          <p:nvPr/>
        </p:nvSpPr>
        <p:spPr>
          <a:xfrm>
            <a:off x="628650" y="3105834"/>
            <a:ext cx="7590574" cy="646331"/>
          </a:xfrm>
          <a:prstGeom prst="rect">
            <a:avLst/>
          </a:prstGeom>
          <a:noFill/>
        </p:spPr>
        <p:txBody>
          <a:bodyPr wrap="square" rtlCol="0">
            <a:spAutoFit/>
          </a:bodyPr>
          <a:lstStyle/>
          <a:p>
            <a:r>
              <a:rPr lang="en-GB" dirty="0"/>
              <a:t>2. Ask students to join the game (1 buzzer per team) They will need a team name</a:t>
            </a:r>
          </a:p>
        </p:txBody>
      </p:sp>
      <p:sp>
        <p:nvSpPr>
          <p:cNvPr id="10" name="TextBox 9">
            <a:extLst>
              <a:ext uri="{FF2B5EF4-FFF2-40B4-BE49-F238E27FC236}">
                <a16:creationId xmlns:a16="http://schemas.microsoft.com/office/drawing/2014/main" id="{A29B3B9A-6095-7487-ADD7-6EB8162136AE}"/>
              </a:ext>
            </a:extLst>
          </p:cNvPr>
          <p:cNvSpPr txBox="1"/>
          <p:nvPr/>
        </p:nvSpPr>
        <p:spPr>
          <a:xfrm>
            <a:off x="628650" y="3874174"/>
            <a:ext cx="7590574" cy="646331"/>
          </a:xfrm>
          <a:prstGeom prst="rect">
            <a:avLst/>
          </a:prstGeom>
          <a:noFill/>
        </p:spPr>
        <p:txBody>
          <a:bodyPr wrap="square" rtlCol="0">
            <a:spAutoFit/>
          </a:bodyPr>
          <a:lstStyle/>
          <a:p>
            <a:r>
              <a:rPr lang="en-GB" dirty="0"/>
              <a:t>3. The teacher turns the buzzers ON and OFF. Students can’t press them until the teacher turns on the button (e.g. after asking a question)</a:t>
            </a:r>
          </a:p>
        </p:txBody>
      </p:sp>
      <p:sp>
        <p:nvSpPr>
          <p:cNvPr id="11" name="TextBox 10">
            <a:extLst>
              <a:ext uri="{FF2B5EF4-FFF2-40B4-BE49-F238E27FC236}">
                <a16:creationId xmlns:a16="http://schemas.microsoft.com/office/drawing/2014/main" id="{F46EFD82-12BC-9DAD-21F1-00EE43C4FCB9}"/>
              </a:ext>
            </a:extLst>
          </p:cNvPr>
          <p:cNvSpPr txBox="1"/>
          <p:nvPr/>
        </p:nvSpPr>
        <p:spPr>
          <a:xfrm>
            <a:off x="628650" y="4576931"/>
            <a:ext cx="7590574" cy="923330"/>
          </a:xfrm>
          <a:prstGeom prst="rect">
            <a:avLst/>
          </a:prstGeom>
          <a:noFill/>
        </p:spPr>
        <p:txBody>
          <a:bodyPr wrap="square" rtlCol="0">
            <a:spAutoFit/>
          </a:bodyPr>
          <a:lstStyle/>
          <a:p>
            <a:r>
              <a:rPr lang="en-GB" dirty="0"/>
              <a:t>4. The software shows the first team to press the buzzer so they can answer the question. If they answer incorrectly, you can choose the second fastest team as it gives you a list.</a:t>
            </a:r>
          </a:p>
        </p:txBody>
      </p:sp>
    </p:spTree>
    <p:extLst>
      <p:ext uri="{BB962C8B-B14F-4D97-AF65-F5344CB8AC3E}">
        <p14:creationId xmlns:p14="http://schemas.microsoft.com/office/powerpoint/2010/main" val="2547986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DC83-6B0C-2B66-C589-150322182EB3}"/>
              </a:ext>
            </a:extLst>
          </p:cNvPr>
          <p:cNvSpPr>
            <a:spLocks noGrp="1"/>
          </p:cNvSpPr>
          <p:nvPr>
            <p:ph type="title"/>
          </p:nvPr>
        </p:nvSpPr>
        <p:spPr>
          <a:xfrm>
            <a:off x="800928" y="87831"/>
            <a:ext cx="7886700" cy="1325563"/>
          </a:xfrm>
        </p:spPr>
        <p:txBody>
          <a:bodyPr/>
          <a:lstStyle/>
          <a:p>
            <a:pPr algn="ctr"/>
            <a:r>
              <a:rPr lang="en-GB" b="1" u="sng" dirty="0"/>
              <a:t>Which European language is it?</a:t>
            </a:r>
          </a:p>
        </p:txBody>
      </p:sp>
      <p:sp>
        <p:nvSpPr>
          <p:cNvPr id="3" name="Content Placeholder 2">
            <a:extLst>
              <a:ext uri="{FF2B5EF4-FFF2-40B4-BE49-F238E27FC236}">
                <a16:creationId xmlns:a16="http://schemas.microsoft.com/office/drawing/2014/main" id="{2738475D-F475-4CAA-835F-C6D8BF238ABC}"/>
              </a:ext>
            </a:extLst>
          </p:cNvPr>
          <p:cNvSpPr>
            <a:spLocks noGrp="1"/>
          </p:cNvSpPr>
          <p:nvPr>
            <p:ph idx="1"/>
          </p:nvPr>
        </p:nvSpPr>
        <p:spPr>
          <a:xfrm>
            <a:off x="139148" y="1232452"/>
            <a:ext cx="8865704" cy="4692720"/>
          </a:xfrm>
        </p:spPr>
        <p:txBody>
          <a:bodyPr/>
          <a:lstStyle/>
          <a:p>
            <a:pPr marL="0" indent="0" algn="ctr">
              <a:buNone/>
            </a:pPr>
            <a:r>
              <a:rPr lang="en-GB" i="1" dirty="0"/>
              <a:t>Read the statement and decide which European language matches the fact</a:t>
            </a:r>
          </a:p>
        </p:txBody>
      </p:sp>
      <p:pic>
        <p:nvPicPr>
          <p:cNvPr id="6" name="Picture 5">
            <a:extLst>
              <a:ext uri="{FF2B5EF4-FFF2-40B4-BE49-F238E27FC236}">
                <a16:creationId xmlns:a16="http://schemas.microsoft.com/office/drawing/2014/main" id="{A4FC3EBC-718D-00BD-1D4B-BAE44BDE3CFF}"/>
              </a:ext>
            </a:extLst>
          </p:cNvPr>
          <p:cNvPicPr>
            <a:picLocks noChangeAspect="1"/>
          </p:cNvPicPr>
          <p:nvPr/>
        </p:nvPicPr>
        <p:blipFill>
          <a:blip r:embed="rId2"/>
          <a:stretch>
            <a:fillRect/>
          </a:stretch>
        </p:blipFill>
        <p:spPr>
          <a:xfrm>
            <a:off x="118441" y="87831"/>
            <a:ext cx="940076" cy="940076"/>
          </a:xfrm>
          <a:prstGeom prst="rect">
            <a:avLst/>
          </a:prstGeom>
        </p:spPr>
      </p:pic>
      <p:pic>
        <p:nvPicPr>
          <p:cNvPr id="8" name="Picture 7">
            <a:extLst>
              <a:ext uri="{FF2B5EF4-FFF2-40B4-BE49-F238E27FC236}">
                <a16:creationId xmlns:a16="http://schemas.microsoft.com/office/drawing/2014/main" id="{C042DD1D-9BFF-867A-F207-3709F125876E}"/>
              </a:ext>
            </a:extLst>
          </p:cNvPr>
          <p:cNvPicPr>
            <a:picLocks noChangeAspect="1"/>
          </p:cNvPicPr>
          <p:nvPr/>
        </p:nvPicPr>
        <p:blipFill>
          <a:blip r:embed="rId3"/>
          <a:stretch>
            <a:fillRect/>
          </a:stretch>
        </p:blipFill>
        <p:spPr>
          <a:xfrm>
            <a:off x="7341704" y="5089039"/>
            <a:ext cx="1802296" cy="1802296"/>
          </a:xfrm>
          <a:prstGeom prst="rect">
            <a:avLst/>
          </a:prstGeom>
        </p:spPr>
      </p:pic>
      <p:sp>
        <p:nvSpPr>
          <p:cNvPr id="9" name="TextBox 8">
            <a:extLst>
              <a:ext uri="{FF2B5EF4-FFF2-40B4-BE49-F238E27FC236}">
                <a16:creationId xmlns:a16="http://schemas.microsoft.com/office/drawing/2014/main" id="{256B129B-CFB5-DD97-6B0B-190B673E53BB}"/>
              </a:ext>
            </a:extLst>
          </p:cNvPr>
          <p:cNvSpPr txBox="1"/>
          <p:nvPr/>
        </p:nvSpPr>
        <p:spPr>
          <a:xfrm>
            <a:off x="278296" y="2198615"/>
            <a:ext cx="8726556" cy="2800767"/>
          </a:xfrm>
          <a:custGeom>
            <a:avLst/>
            <a:gdLst>
              <a:gd name="connsiteX0" fmla="*/ 0 w 8726556"/>
              <a:gd name="connsiteY0" fmla="*/ 0 h 2800767"/>
              <a:gd name="connsiteX1" fmla="*/ 409477 w 8726556"/>
              <a:gd name="connsiteY1" fmla="*/ 0 h 2800767"/>
              <a:gd name="connsiteX2" fmla="*/ 1255282 w 8726556"/>
              <a:gd name="connsiteY2" fmla="*/ 0 h 2800767"/>
              <a:gd name="connsiteX3" fmla="*/ 1664758 w 8726556"/>
              <a:gd name="connsiteY3" fmla="*/ 0 h 2800767"/>
              <a:gd name="connsiteX4" fmla="*/ 2510563 w 8726556"/>
              <a:gd name="connsiteY4" fmla="*/ 0 h 2800767"/>
              <a:gd name="connsiteX5" fmla="*/ 3269102 w 8726556"/>
              <a:gd name="connsiteY5" fmla="*/ 0 h 2800767"/>
              <a:gd name="connsiteX6" fmla="*/ 3765845 w 8726556"/>
              <a:gd name="connsiteY6" fmla="*/ 0 h 2800767"/>
              <a:gd name="connsiteX7" fmla="*/ 4262587 w 8726556"/>
              <a:gd name="connsiteY7" fmla="*/ 0 h 2800767"/>
              <a:gd name="connsiteX8" fmla="*/ 5108392 w 8726556"/>
              <a:gd name="connsiteY8" fmla="*/ 0 h 2800767"/>
              <a:gd name="connsiteX9" fmla="*/ 5779665 w 8726556"/>
              <a:gd name="connsiteY9" fmla="*/ 0 h 2800767"/>
              <a:gd name="connsiteX10" fmla="*/ 6450939 w 8726556"/>
              <a:gd name="connsiteY10" fmla="*/ 0 h 2800767"/>
              <a:gd name="connsiteX11" fmla="*/ 7209478 w 8726556"/>
              <a:gd name="connsiteY11" fmla="*/ 0 h 2800767"/>
              <a:gd name="connsiteX12" fmla="*/ 7968017 w 8726556"/>
              <a:gd name="connsiteY12" fmla="*/ 0 h 2800767"/>
              <a:gd name="connsiteX13" fmla="*/ 8726556 w 8726556"/>
              <a:gd name="connsiteY13" fmla="*/ 0 h 2800767"/>
              <a:gd name="connsiteX14" fmla="*/ 8726556 w 8726556"/>
              <a:gd name="connsiteY14" fmla="*/ 560153 h 2800767"/>
              <a:gd name="connsiteX15" fmla="*/ 8726556 w 8726556"/>
              <a:gd name="connsiteY15" fmla="*/ 1176322 h 2800767"/>
              <a:gd name="connsiteX16" fmla="*/ 8726556 w 8726556"/>
              <a:gd name="connsiteY16" fmla="*/ 1792491 h 2800767"/>
              <a:gd name="connsiteX17" fmla="*/ 8726556 w 8726556"/>
              <a:gd name="connsiteY17" fmla="*/ 2800767 h 2800767"/>
              <a:gd name="connsiteX18" fmla="*/ 8055282 w 8726556"/>
              <a:gd name="connsiteY18" fmla="*/ 2800767 h 2800767"/>
              <a:gd name="connsiteX19" fmla="*/ 7645806 w 8726556"/>
              <a:gd name="connsiteY19" fmla="*/ 2800767 h 2800767"/>
              <a:gd name="connsiteX20" fmla="*/ 6800001 w 8726556"/>
              <a:gd name="connsiteY20" fmla="*/ 2800767 h 2800767"/>
              <a:gd name="connsiteX21" fmla="*/ 6390524 w 8726556"/>
              <a:gd name="connsiteY21" fmla="*/ 2800767 h 2800767"/>
              <a:gd name="connsiteX22" fmla="*/ 5893782 w 8726556"/>
              <a:gd name="connsiteY22" fmla="*/ 2800767 h 2800767"/>
              <a:gd name="connsiteX23" fmla="*/ 5484305 w 8726556"/>
              <a:gd name="connsiteY23" fmla="*/ 2800767 h 2800767"/>
              <a:gd name="connsiteX24" fmla="*/ 4900297 w 8726556"/>
              <a:gd name="connsiteY24" fmla="*/ 2800767 h 2800767"/>
              <a:gd name="connsiteX25" fmla="*/ 4490820 w 8726556"/>
              <a:gd name="connsiteY25" fmla="*/ 2800767 h 2800767"/>
              <a:gd name="connsiteX26" fmla="*/ 3994078 w 8726556"/>
              <a:gd name="connsiteY26" fmla="*/ 2800767 h 2800767"/>
              <a:gd name="connsiteX27" fmla="*/ 3322804 w 8726556"/>
              <a:gd name="connsiteY27" fmla="*/ 2800767 h 2800767"/>
              <a:gd name="connsiteX28" fmla="*/ 2913327 w 8726556"/>
              <a:gd name="connsiteY28" fmla="*/ 2800767 h 2800767"/>
              <a:gd name="connsiteX29" fmla="*/ 2242054 w 8726556"/>
              <a:gd name="connsiteY29" fmla="*/ 2800767 h 2800767"/>
              <a:gd name="connsiteX30" fmla="*/ 1570780 w 8726556"/>
              <a:gd name="connsiteY30" fmla="*/ 2800767 h 2800767"/>
              <a:gd name="connsiteX31" fmla="*/ 1074038 w 8726556"/>
              <a:gd name="connsiteY31" fmla="*/ 2800767 h 2800767"/>
              <a:gd name="connsiteX32" fmla="*/ 0 w 8726556"/>
              <a:gd name="connsiteY32" fmla="*/ 2800767 h 2800767"/>
              <a:gd name="connsiteX33" fmla="*/ 0 w 8726556"/>
              <a:gd name="connsiteY33" fmla="*/ 2240614 h 2800767"/>
              <a:gd name="connsiteX34" fmla="*/ 0 w 8726556"/>
              <a:gd name="connsiteY34" fmla="*/ 1708468 h 2800767"/>
              <a:gd name="connsiteX35" fmla="*/ 0 w 8726556"/>
              <a:gd name="connsiteY35" fmla="*/ 1092299 h 2800767"/>
              <a:gd name="connsiteX36" fmla="*/ 0 w 8726556"/>
              <a:gd name="connsiteY36" fmla="*/ 532146 h 2800767"/>
              <a:gd name="connsiteX37" fmla="*/ 0 w 8726556"/>
              <a:gd name="connsiteY37" fmla="*/ 0 h 2800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726556" h="2800767" extrusionOk="0">
                <a:moveTo>
                  <a:pt x="0" y="0"/>
                </a:moveTo>
                <a:cubicBezTo>
                  <a:pt x="178346" y="8415"/>
                  <a:pt x="239028" y="-9207"/>
                  <a:pt x="409477" y="0"/>
                </a:cubicBezTo>
                <a:cubicBezTo>
                  <a:pt x="579926" y="9207"/>
                  <a:pt x="858411" y="-26930"/>
                  <a:pt x="1255282" y="0"/>
                </a:cubicBezTo>
                <a:cubicBezTo>
                  <a:pt x="1652153" y="26930"/>
                  <a:pt x="1542059" y="8203"/>
                  <a:pt x="1664758" y="0"/>
                </a:cubicBezTo>
                <a:cubicBezTo>
                  <a:pt x="1787457" y="-8203"/>
                  <a:pt x="2201904" y="-33465"/>
                  <a:pt x="2510563" y="0"/>
                </a:cubicBezTo>
                <a:cubicBezTo>
                  <a:pt x="2819222" y="33465"/>
                  <a:pt x="3084276" y="-26651"/>
                  <a:pt x="3269102" y="0"/>
                </a:cubicBezTo>
                <a:cubicBezTo>
                  <a:pt x="3453928" y="26651"/>
                  <a:pt x="3608296" y="14414"/>
                  <a:pt x="3765845" y="0"/>
                </a:cubicBezTo>
                <a:cubicBezTo>
                  <a:pt x="3923394" y="-14414"/>
                  <a:pt x="4150555" y="10601"/>
                  <a:pt x="4262587" y="0"/>
                </a:cubicBezTo>
                <a:cubicBezTo>
                  <a:pt x="4374619" y="-10601"/>
                  <a:pt x="4885717" y="36979"/>
                  <a:pt x="5108392" y="0"/>
                </a:cubicBezTo>
                <a:cubicBezTo>
                  <a:pt x="5331067" y="-36979"/>
                  <a:pt x="5602840" y="5629"/>
                  <a:pt x="5779665" y="0"/>
                </a:cubicBezTo>
                <a:cubicBezTo>
                  <a:pt x="5956490" y="-5629"/>
                  <a:pt x="6232909" y="28752"/>
                  <a:pt x="6450939" y="0"/>
                </a:cubicBezTo>
                <a:cubicBezTo>
                  <a:pt x="6668969" y="-28752"/>
                  <a:pt x="6919337" y="32892"/>
                  <a:pt x="7209478" y="0"/>
                </a:cubicBezTo>
                <a:cubicBezTo>
                  <a:pt x="7499619" y="-32892"/>
                  <a:pt x="7625631" y="-8110"/>
                  <a:pt x="7968017" y="0"/>
                </a:cubicBezTo>
                <a:cubicBezTo>
                  <a:pt x="8310403" y="8110"/>
                  <a:pt x="8432034" y="36576"/>
                  <a:pt x="8726556" y="0"/>
                </a:cubicBezTo>
                <a:cubicBezTo>
                  <a:pt x="8749055" y="117144"/>
                  <a:pt x="8718931" y="282217"/>
                  <a:pt x="8726556" y="560153"/>
                </a:cubicBezTo>
                <a:cubicBezTo>
                  <a:pt x="8734181" y="838089"/>
                  <a:pt x="8746771" y="907943"/>
                  <a:pt x="8726556" y="1176322"/>
                </a:cubicBezTo>
                <a:cubicBezTo>
                  <a:pt x="8706341" y="1444701"/>
                  <a:pt x="8702962" y="1574769"/>
                  <a:pt x="8726556" y="1792491"/>
                </a:cubicBezTo>
                <a:cubicBezTo>
                  <a:pt x="8750150" y="2010213"/>
                  <a:pt x="8744546" y="2306200"/>
                  <a:pt x="8726556" y="2800767"/>
                </a:cubicBezTo>
                <a:cubicBezTo>
                  <a:pt x="8547994" y="2811088"/>
                  <a:pt x="8292481" y="2819543"/>
                  <a:pt x="8055282" y="2800767"/>
                </a:cubicBezTo>
                <a:cubicBezTo>
                  <a:pt x="7818083" y="2781991"/>
                  <a:pt x="7735945" y="2813637"/>
                  <a:pt x="7645806" y="2800767"/>
                </a:cubicBezTo>
                <a:cubicBezTo>
                  <a:pt x="7555667" y="2787897"/>
                  <a:pt x="7182171" y="2771945"/>
                  <a:pt x="6800001" y="2800767"/>
                </a:cubicBezTo>
                <a:cubicBezTo>
                  <a:pt x="6417832" y="2829589"/>
                  <a:pt x="6507398" y="2782783"/>
                  <a:pt x="6390524" y="2800767"/>
                </a:cubicBezTo>
                <a:cubicBezTo>
                  <a:pt x="6273650" y="2818751"/>
                  <a:pt x="6107888" y="2796873"/>
                  <a:pt x="5893782" y="2800767"/>
                </a:cubicBezTo>
                <a:cubicBezTo>
                  <a:pt x="5679676" y="2804661"/>
                  <a:pt x="5650987" y="2791155"/>
                  <a:pt x="5484305" y="2800767"/>
                </a:cubicBezTo>
                <a:cubicBezTo>
                  <a:pt x="5317623" y="2810379"/>
                  <a:pt x="5118230" y="2784255"/>
                  <a:pt x="4900297" y="2800767"/>
                </a:cubicBezTo>
                <a:cubicBezTo>
                  <a:pt x="4682364" y="2817279"/>
                  <a:pt x="4646722" y="2798242"/>
                  <a:pt x="4490820" y="2800767"/>
                </a:cubicBezTo>
                <a:cubicBezTo>
                  <a:pt x="4334918" y="2803292"/>
                  <a:pt x="4178785" y="2825417"/>
                  <a:pt x="3994078" y="2800767"/>
                </a:cubicBezTo>
                <a:cubicBezTo>
                  <a:pt x="3809371" y="2776117"/>
                  <a:pt x="3596131" y="2810240"/>
                  <a:pt x="3322804" y="2800767"/>
                </a:cubicBezTo>
                <a:cubicBezTo>
                  <a:pt x="3049477" y="2791294"/>
                  <a:pt x="3012820" y="2815094"/>
                  <a:pt x="2913327" y="2800767"/>
                </a:cubicBezTo>
                <a:cubicBezTo>
                  <a:pt x="2813834" y="2786440"/>
                  <a:pt x="2476145" y="2786666"/>
                  <a:pt x="2242054" y="2800767"/>
                </a:cubicBezTo>
                <a:cubicBezTo>
                  <a:pt x="2007963" y="2814868"/>
                  <a:pt x="1801854" y="2774098"/>
                  <a:pt x="1570780" y="2800767"/>
                </a:cubicBezTo>
                <a:cubicBezTo>
                  <a:pt x="1339706" y="2827436"/>
                  <a:pt x="1178502" y="2784029"/>
                  <a:pt x="1074038" y="2800767"/>
                </a:cubicBezTo>
                <a:cubicBezTo>
                  <a:pt x="969574" y="2817505"/>
                  <a:pt x="508705" y="2807067"/>
                  <a:pt x="0" y="2800767"/>
                </a:cubicBezTo>
                <a:cubicBezTo>
                  <a:pt x="17472" y="2555529"/>
                  <a:pt x="9479" y="2379588"/>
                  <a:pt x="0" y="2240614"/>
                </a:cubicBezTo>
                <a:cubicBezTo>
                  <a:pt x="-9479" y="2101640"/>
                  <a:pt x="-9126" y="1827251"/>
                  <a:pt x="0" y="1708468"/>
                </a:cubicBezTo>
                <a:cubicBezTo>
                  <a:pt x="9126" y="1589685"/>
                  <a:pt x="6602" y="1373835"/>
                  <a:pt x="0" y="1092299"/>
                </a:cubicBezTo>
                <a:cubicBezTo>
                  <a:pt x="-6602" y="810763"/>
                  <a:pt x="3418" y="756572"/>
                  <a:pt x="0" y="532146"/>
                </a:cubicBezTo>
                <a:cubicBezTo>
                  <a:pt x="-3418" y="307720"/>
                  <a:pt x="4514" y="208942"/>
                  <a:pt x="0" y="0"/>
                </a:cubicBezTo>
                <a:close/>
              </a:path>
            </a:pathLst>
          </a:custGeom>
          <a:noFill/>
          <a:ln>
            <a:solidFill>
              <a:schemeClr val="accent1"/>
            </a:solidFill>
            <a:extLst>
              <a:ext uri="{C807C97D-BFC1-408E-A445-0C87EB9F89A2}">
                <ask:lineSketchStyleProps xmlns:ask="http://schemas.microsoft.com/office/drawing/2018/sketchyshapes" sd="2997235996">
                  <a:prstGeom prst="rect">
                    <a:avLst/>
                  </a:prstGeom>
                  <ask:type>
                    <ask:lineSketchFreehand/>
                  </ask:type>
                </ask:lineSketchStyleProps>
              </a:ext>
            </a:extLst>
          </a:ln>
        </p:spPr>
        <p:txBody>
          <a:bodyPr wrap="square">
            <a:spAutoFit/>
          </a:bodyPr>
          <a:lstStyle/>
          <a:p>
            <a:r>
              <a:rPr lang="en-GB" sz="4400" dirty="0">
                <a:latin typeface="+mj-lt"/>
              </a:rPr>
              <a:t>1. </a:t>
            </a:r>
            <a:r>
              <a:rPr lang="en-GB" sz="4400" b="0" i="0" dirty="0">
                <a:effectLst/>
                <a:latin typeface="+mj-lt"/>
              </a:rPr>
              <a:t>……….…..is the most widely spoken language in Europe. However, it does not have an official status in any European country.</a:t>
            </a:r>
          </a:p>
        </p:txBody>
      </p:sp>
    </p:spTree>
    <p:extLst>
      <p:ext uri="{BB962C8B-B14F-4D97-AF65-F5344CB8AC3E}">
        <p14:creationId xmlns:p14="http://schemas.microsoft.com/office/powerpoint/2010/main" val="841174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DC83-6B0C-2B66-C589-150322182EB3}"/>
              </a:ext>
            </a:extLst>
          </p:cNvPr>
          <p:cNvSpPr>
            <a:spLocks noGrp="1"/>
          </p:cNvSpPr>
          <p:nvPr>
            <p:ph type="title"/>
          </p:nvPr>
        </p:nvSpPr>
        <p:spPr>
          <a:xfrm>
            <a:off x="800928" y="87831"/>
            <a:ext cx="7886700" cy="1325563"/>
          </a:xfrm>
        </p:spPr>
        <p:txBody>
          <a:bodyPr/>
          <a:lstStyle/>
          <a:p>
            <a:pPr algn="ctr"/>
            <a:r>
              <a:rPr lang="en-GB" b="1" u="sng" dirty="0"/>
              <a:t>Which European language is it?</a:t>
            </a:r>
          </a:p>
        </p:txBody>
      </p:sp>
      <p:sp>
        <p:nvSpPr>
          <p:cNvPr id="3" name="Content Placeholder 2">
            <a:extLst>
              <a:ext uri="{FF2B5EF4-FFF2-40B4-BE49-F238E27FC236}">
                <a16:creationId xmlns:a16="http://schemas.microsoft.com/office/drawing/2014/main" id="{2738475D-F475-4CAA-835F-C6D8BF238ABC}"/>
              </a:ext>
            </a:extLst>
          </p:cNvPr>
          <p:cNvSpPr>
            <a:spLocks noGrp="1"/>
          </p:cNvSpPr>
          <p:nvPr>
            <p:ph idx="1"/>
          </p:nvPr>
        </p:nvSpPr>
        <p:spPr>
          <a:xfrm>
            <a:off x="139148" y="1232452"/>
            <a:ext cx="8865704" cy="4692720"/>
          </a:xfrm>
        </p:spPr>
        <p:txBody>
          <a:bodyPr/>
          <a:lstStyle/>
          <a:p>
            <a:pPr marL="0" indent="0" algn="ctr">
              <a:buNone/>
            </a:pPr>
            <a:r>
              <a:rPr lang="en-GB" i="1" dirty="0"/>
              <a:t>Read the statement and decide which European language matches the fact</a:t>
            </a:r>
          </a:p>
        </p:txBody>
      </p:sp>
      <p:pic>
        <p:nvPicPr>
          <p:cNvPr id="6" name="Picture 5">
            <a:extLst>
              <a:ext uri="{FF2B5EF4-FFF2-40B4-BE49-F238E27FC236}">
                <a16:creationId xmlns:a16="http://schemas.microsoft.com/office/drawing/2014/main" id="{A4FC3EBC-718D-00BD-1D4B-BAE44BDE3CFF}"/>
              </a:ext>
            </a:extLst>
          </p:cNvPr>
          <p:cNvPicPr>
            <a:picLocks noChangeAspect="1"/>
          </p:cNvPicPr>
          <p:nvPr/>
        </p:nvPicPr>
        <p:blipFill>
          <a:blip r:embed="rId2"/>
          <a:stretch>
            <a:fillRect/>
          </a:stretch>
        </p:blipFill>
        <p:spPr>
          <a:xfrm>
            <a:off x="118441" y="87831"/>
            <a:ext cx="940076" cy="940076"/>
          </a:xfrm>
          <a:prstGeom prst="rect">
            <a:avLst/>
          </a:prstGeom>
        </p:spPr>
      </p:pic>
      <p:pic>
        <p:nvPicPr>
          <p:cNvPr id="8" name="Picture 7">
            <a:extLst>
              <a:ext uri="{FF2B5EF4-FFF2-40B4-BE49-F238E27FC236}">
                <a16:creationId xmlns:a16="http://schemas.microsoft.com/office/drawing/2014/main" id="{C042DD1D-9BFF-867A-F207-3709F125876E}"/>
              </a:ext>
            </a:extLst>
          </p:cNvPr>
          <p:cNvPicPr>
            <a:picLocks noChangeAspect="1"/>
          </p:cNvPicPr>
          <p:nvPr/>
        </p:nvPicPr>
        <p:blipFill>
          <a:blip r:embed="rId3"/>
          <a:stretch>
            <a:fillRect/>
          </a:stretch>
        </p:blipFill>
        <p:spPr>
          <a:xfrm>
            <a:off x="7341704" y="5089039"/>
            <a:ext cx="1802296" cy="1802296"/>
          </a:xfrm>
          <a:prstGeom prst="rect">
            <a:avLst/>
          </a:prstGeom>
        </p:spPr>
      </p:pic>
      <p:sp>
        <p:nvSpPr>
          <p:cNvPr id="9" name="TextBox 8">
            <a:extLst>
              <a:ext uri="{FF2B5EF4-FFF2-40B4-BE49-F238E27FC236}">
                <a16:creationId xmlns:a16="http://schemas.microsoft.com/office/drawing/2014/main" id="{256B129B-CFB5-DD97-6B0B-190B673E53BB}"/>
              </a:ext>
            </a:extLst>
          </p:cNvPr>
          <p:cNvSpPr txBox="1"/>
          <p:nvPr/>
        </p:nvSpPr>
        <p:spPr>
          <a:xfrm>
            <a:off x="278296" y="2198615"/>
            <a:ext cx="8726556" cy="2800767"/>
          </a:xfrm>
          <a:custGeom>
            <a:avLst/>
            <a:gdLst>
              <a:gd name="connsiteX0" fmla="*/ 0 w 8726556"/>
              <a:gd name="connsiteY0" fmla="*/ 0 h 2800767"/>
              <a:gd name="connsiteX1" fmla="*/ 409477 w 8726556"/>
              <a:gd name="connsiteY1" fmla="*/ 0 h 2800767"/>
              <a:gd name="connsiteX2" fmla="*/ 1255282 w 8726556"/>
              <a:gd name="connsiteY2" fmla="*/ 0 h 2800767"/>
              <a:gd name="connsiteX3" fmla="*/ 1664758 w 8726556"/>
              <a:gd name="connsiteY3" fmla="*/ 0 h 2800767"/>
              <a:gd name="connsiteX4" fmla="*/ 2510563 w 8726556"/>
              <a:gd name="connsiteY4" fmla="*/ 0 h 2800767"/>
              <a:gd name="connsiteX5" fmla="*/ 3269102 w 8726556"/>
              <a:gd name="connsiteY5" fmla="*/ 0 h 2800767"/>
              <a:gd name="connsiteX6" fmla="*/ 3765845 w 8726556"/>
              <a:gd name="connsiteY6" fmla="*/ 0 h 2800767"/>
              <a:gd name="connsiteX7" fmla="*/ 4262587 w 8726556"/>
              <a:gd name="connsiteY7" fmla="*/ 0 h 2800767"/>
              <a:gd name="connsiteX8" fmla="*/ 5108392 w 8726556"/>
              <a:gd name="connsiteY8" fmla="*/ 0 h 2800767"/>
              <a:gd name="connsiteX9" fmla="*/ 5779665 w 8726556"/>
              <a:gd name="connsiteY9" fmla="*/ 0 h 2800767"/>
              <a:gd name="connsiteX10" fmla="*/ 6450939 w 8726556"/>
              <a:gd name="connsiteY10" fmla="*/ 0 h 2800767"/>
              <a:gd name="connsiteX11" fmla="*/ 7209478 w 8726556"/>
              <a:gd name="connsiteY11" fmla="*/ 0 h 2800767"/>
              <a:gd name="connsiteX12" fmla="*/ 7968017 w 8726556"/>
              <a:gd name="connsiteY12" fmla="*/ 0 h 2800767"/>
              <a:gd name="connsiteX13" fmla="*/ 8726556 w 8726556"/>
              <a:gd name="connsiteY13" fmla="*/ 0 h 2800767"/>
              <a:gd name="connsiteX14" fmla="*/ 8726556 w 8726556"/>
              <a:gd name="connsiteY14" fmla="*/ 560153 h 2800767"/>
              <a:gd name="connsiteX15" fmla="*/ 8726556 w 8726556"/>
              <a:gd name="connsiteY15" fmla="*/ 1176322 h 2800767"/>
              <a:gd name="connsiteX16" fmla="*/ 8726556 w 8726556"/>
              <a:gd name="connsiteY16" fmla="*/ 1792491 h 2800767"/>
              <a:gd name="connsiteX17" fmla="*/ 8726556 w 8726556"/>
              <a:gd name="connsiteY17" fmla="*/ 2800767 h 2800767"/>
              <a:gd name="connsiteX18" fmla="*/ 8055282 w 8726556"/>
              <a:gd name="connsiteY18" fmla="*/ 2800767 h 2800767"/>
              <a:gd name="connsiteX19" fmla="*/ 7645806 w 8726556"/>
              <a:gd name="connsiteY19" fmla="*/ 2800767 h 2800767"/>
              <a:gd name="connsiteX20" fmla="*/ 6800001 w 8726556"/>
              <a:gd name="connsiteY20" fmla="*/ 2800767 h 2800767"/>
              <a:gd name="connsiteX21" fmla="*/ 6390524 w 8726556"/>
              <a:gd name="connsiteY21" fmla="*/ 2800767 h 2800767"/>
              <a:gd name="connsiteX22" fmla="*/ 5893782 w 8726556"/>
              <a:gd name="connsiteY22" fmla="*/ 2800767 h 2800767"/>
              <a:gd name="connsiteX23" fmla="*/ 5484305 w 8726556"/>
              <a:gd name="connsiteY23" fmla="*/ 2800767 h 2800767"/>
              <a:gd name="connsiteX24" fmla="*/ 4900297 w 8726556"/>
              <a:gd name="connsiteY24" fmla="*/ 2800767 h 2800767"/>
              <a:gd name="connsiteX25" fmla="*/ 4490820 w 8726556"/>
              <a:gd name="connsiteY25" fmla="*/ 2800767 h 2800767"/>
              <a:gd name="connsiteX26" fmla="*/ 3994078 w 8726556"/>
              <a:gd name="connsiteY26" fmla="*/ 2800767 h 2800767"/>
              <a:gd name="connsiteX27" fmla="*/ 3322804 w 8726556"/>
              <a:gd name="connsiteY27" fmla="*/ 2800767 h 2800767"/>
              <a:gd name="connsiteX28" fmla="*/ 2913327 w 8726556"/>
              <a:gd name="connsiteY28" fmla="*/ 2800767 h 2800767"/>
              <a:gd name="connsiteX29" fmla="*/ 2242054 w 8726556"/>
              <a:gd name="connsiteY29" fmla="*/ 2800767 h 2800767"/>
              <a:gd name="connsiteX30" fmla="*/ 1570780 w 8726556"/>
              <a:gd name="connsiteY30" fmla="*/ 2800767 h 2800767"/>
              <a:gd name="connsiteX31" fmla="*/ 1074038 w 8726556"/>
              <a:gd name="connsiteY31" fmla="*/ 2800767 h 2800767"/>
              <a:gd name="connsiteX32" fmla="*/ 0 w 8726556"/>
              <a:gd name="connsiteY32" fmla="*/ 2800767 h 2800767"/>
              <a:gd name="connsiteX33" fmla="*/ 0 w 8726556"/>
              <a:gd name="connsiteY33" fmla="*/ 2240614 h 2800767"/>
              <a:gd name="connsiteX34" fmla="*/ 0 w 8726556"/>
              <a:gd name="connsiteY34" fmla="*/ 1708468 h 2800767"/>
              <a:gd name="connsiteX35" fmla="*/ 0 w 8726556"/>
              <a:gd name="connsiteY35" fmla="*/ 1092299 h 2800767"/>
              <a:gd name="connsiteX36" fmla="*/ 0 w 8726556"/>
              <a:gd name="connsiteY36" fmla="*/ 532146 h 2800767"/>
              <a:gd name="connsiteX37" fmla="*/ 0 w 8726556"/>
              <a:gd name="connsiteY37" fmla="*/ 0 h 2800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726556" h="2800767" extrusionOk="0">
                <a:moveTo>
                  <a:pt x="0" y="0"/>
                </a:moveTo>
                <a:cubicBezTo>
                  <a:pt x="178346" y="8415"/>
                  <a:pt x="239028" y="-9207"/>
                  <a:pt x="409477" y="0"/>
                </a:cubicBezTo>
                <a:cubicBezTo>
                  <a:pt x="579926" y="9207"/>
                  <a:pt x="858411" y="-26930"/>
                  <a:pt x="1255282" y="0"/>
                </a:cubicBezTo>
                <a:cubicBezTo>
                  <a:pt x="1652153" y="26930"/>
                  <a:pt x="1542059" y="8203"/>
                  <a:pt x="1664758" y="0"/>
                </a:cubicBezTo>
                <a:cubicBezTo>
                  <a:pt x="1787457" y="-8203"/>
                  <a:pt x="2201904" y="-33465"/>
                  <a:pt x="2510563" y="0"/>
                </a:cubicBezTo>
                <a:cubicBezTo>
                  <a:pt x="2819222" y="33465"/>
                  <a:pt x="3084276" y="-26651"/>
                  <a:pt x="3269102" y="0"/>
                </a:cubicBezTo>
                <a:cubicBezTo>
                  <a:pt x="3453928" y="26651"/>
                  <a:pt x="3608296" y="14414"/>
                  <a:pt x="3765845" y="0"/>
                </a:cubicBezTo>
                <a:cubicBezTo>
                  <a:pt x="3923394" y="-14414"/>
                  <a:pt x="4150555" y="10601"/>
                  <a:pt x="4262587" y="0"/>
                </a:cubicBezTo>
                <a:cubicBezTo>
                  <a:pt x="4374619" y="-10601"/>
                  <a:pt x="4885717" y="36979"/>
                  <a:pt x="5108392" y="0"/>
                </a:cubicBezTo>
                <a:cubicBezTo>
                  <a:pt x="5331067" y="-36979"/>
                  <a:pt x="5602840" y="5629"/>
                  <a:pt x="5779665" y="0"/>
                </a:cubicBezTo>
                <a:cubicBezTo>
                  <a:pt x="5956490" y="-5629"/>
                  <a:pt x="6232909" y="28752"/>
                  <a:pt x="6450939" y="0"/>
                </a:cubicBezTo>
                <a:cubicBezTo>
                  <a:pt x="6668969" y="-28752"/>
                  <a:pt x="6919337" y="32892"/>
                  <a:pt x="7209478" y="0"/>
                </a:cubicBezTo>
                <a:cubicBezTo>
                  <a:pt x="7499619" y="-32892"/>
                  <a:pt x="7625631" y="-8110"/>
                  <a:pt x="7968017" y="0"/>
                </a:cubicBezTo>
                <a:cubicBezTo>
                  <a:pt x="8310403" y="8110"/>
                  <a:pt x="8432034" y="36576"/>
                  <a:pt x="8726556" y="0"/>
                </a:cubicBezTo>
                <a:cubicBezTo>
                  <a:pt x="8749055" y="117144"/>
                  <a:pt x="8718931" y="282217"/>
                  <a:pt x="8726556" y="560153"/>
                </a:cubicBezTo>
                <a:cubicBezTo>
                  <a:pt x="8734181" y="838089"/>
                  <a:pt x="8746771" y="907943"/>
                  <a:pt x="8726556" y="1176322"/>
                </a:cubicBezTo>
                <a:cubicBezTo>
                  <a:pt x="8706341" y="1444701"/>
                  <a:pt x="8702962" y="1574769"/>
                  <a:pt x="8726556" y="1792491"/>
                </a:cubicBezTo>
                <a:cubicBezTo>
                  <a:pt x="8750150" y="2010213"/>
                  <a:pt x="8744546" y="2306200"/>
                  <a:pt x="8726556" y="2800767"/>
                </a:cubicBezTo>
                <a:cubicBezTo>
                  <a:pt x="8547994" y="2811088"/>
                  <a:pt x="8292481" y="2819543"/>
                  <a:pt x="8055282" y="2800767"/>
                </a:cubicBezTo>
                <a:cubicBezTo>
                  <a:pt x="7818083" y="2781991"/>
                  <a:pt x="7735945" y="2813637"/>
                  <a:pt x="7645806" y="2800767"/>
                </a:cubicBezTo>
                <a:cubicBezTo>
                  <a:pt x="7555667" y="2787897"/>
                  <a:pt x="7182171" y="2771945"/>
                  <a:pt x="6800001" y="2800767"/>
                </a:cubicBezTo>
                <a:cubicBezTo>
                  <a:pt x="6417832" y="2829589"/>
                  <a:pt x="6507398" y="2782783"/>
                  <a:pt x="6390524" y="2800767"/>
                </a:cubicBezTo>
                <a:cubicBezTo>
                  <a:pt x="6273650" y="2818751"/>
                  <a:pt x="6107888" y="2796873"/>
                  <a:pt x="5893782" y="2800767"/>
                </a:cubicBezTo>
                <a:cubicBezTo>
                  <a:pt x="5679676" y="2804661"/>
                  <a:pt x="5650987" y="2791155"/>
                  <a:pt x="5484305" y="2800767"/>
                </a:cubicBezTo>
                <a:cubicBezTo>
                  <a:pt x="5317623" y="2810379"/>
                  <a:pt x="5118230" y="2784255"/>
                  <a:pt x="4900297" y="2800767"/>
                </a:cubicBezTo>
                <a:cubicBezTo>
                  <a:pt x="4682364" y="2817279"/>
                  <a:pt x="4646722" y="2798242"/>
                  <a:pt x="4490820" y="2800767"/>
                </a:cubicBezTo>
                <a:cubicBezTo>
                  <a:pt x="4334918" y="2803292"/>
                  <a:pt x="4178785" y="2825417"/>
                  <a:pt x="3994078" y="2800767"/>
                </a:cubicBezTo>
                <a:cubicBezTo>
                  <a:pt x="3809371" y="2776117"/>
                  <a:pt x="3596131" y="2810240"/>
                  <a:pt x="3322804" y="2800767"/>
                </a:cubicBezTo>
                <a:cubicBezTo>
                  <a:pt x="3049477" y="2791294"/>
                  <a:pt x="3012820" y="2815094"/>
                  <a:pt x="2913327" y="2800767"/>
                </a:cubicBezTo>
                <a:cubicBezTo>
                  <a:pt x="2813834" y="2786440"/>
                  <a:pt x="2476145" y="2786666"/>
                  <a:pt x="2242054" y="2800767"/>
                </a:cubicBezTo>
                <a:cubicBezTo>
                  <a:pt x="2007963" y="2814868"/>
                  <a:pt x="1801854" y="2774098"/>
                  <a:pt x="1570780" y="2800767"/>
                </a:cubicBezTo>
                <a:cubicBezTo>
                  <a:pt x="1339706" y="2827436"/>
                  <a:pt x="1178502" y="2784029"/>
                  <a:pt x="1074038" y="2800767"/>
                </a:cubicBezTo>
                <a:cubicBezTo>
                  <a:pt x="969574" y="2817505"/>
                  <a:pt x="508705" y="2807067"/>
                  <a:pt x="0" y="2800767"/>
                </a:cubicBezTo>
                <a:cubicBezTo>
                  <a:pt x="17472" y="2555529"/>
                  <a:pt x="9479" y="2379588"/>
                  <a:pt x="0" y="2240614"/>
                </a:cubicBezTo>
                <a:cubicBezTo>
                  <a:pt x="-9479" y="2101640"/>
                  <a:pt x="-9126" y="1827251"/>
                  <a:pt x="0" y="1708468"/>
                </a:cubicBezTo>
                <a:cubicBezTo>
                  <a:pt x="9126" y="1589685"/>
                  <a:pt x="6602" y="1373835"/>
                  <a:pt x="0" y="1092299"/>
                </a:cubicBezTo>
                <a:cubicBezTo>
                  <a:pt x="-6602" y="810763"/>
                  <a:pt x="3418" y="756572"/>
                  <a:pt x="0" y="532146"/>
                </a:cubicBezTo>
                <a:cubicBezTo>
                  <a:pt x="-3418" y="307720"/>
                  <a:pt x="4514" y="208942"/>
                  <a:pt x="0" y="0"/>
                </a:cubicBezTo>
                <a:close/>
              </a:path>
            </a:pathLst>
          </a:custGeom>
          <a:noFill/>
          <a:ln>
            <a:solidFill>
              <a:schemeClr val="accent1"/>
            </a:solidFill>
            <a:extLst>
              <a:ext uri="{C807C97D-BFC1-408E-A445-0C87EB9F89A2}">
                <ask:lineSketchStyleProps xmlns:ask="http://schemas.microsoft.com/office/drawing/2018/sketchyshapes" sd="2997235996">
                  <a:prstGeom prst="rect">
                    <a:avLst/>
                  </a:prstGeom>
                  <ask:type>
                    <ask:lineSketchFreehand/>
                  </ask:type>
                </ask:lineSketchStyleProps>
              </a:ext>
            </a:extLst>
          </a:ln>
        </p:spPr>
        <p:txBody>
          <a:bodyPr wrap="square">
            <a:spAutoFit/>
          </a:bodyPr>
          <a:lstStyle/>
          <a:p>
            <a:r>
              <a:rPr lang="en-GB" sz="4400" dirty="0">
                <a:latin typeface="+mj-lt"/>
              </a:rPr>
              <a:t>2. ………….. </a:t>
            </a:r>
            <a:r>
              <a:rPr lang="en-GB" sz="4400" b="0" i="0" dirty="0">
                <a:effectLst/>
                <a:latin typeface="+mj-lt"/>
              </a:rPr>
              <a:t>is the second most spoken language in the world, after Mandarin Chinese. It is also the official language in 21 countries.</a:t>
            </a:r>
          </a:p>
        </p:txBody>
      </p:sp>
    </p:spTree>
    <p:extLst>
      <p:ext uri="{BB962C8B-B14F-4D97-AF65-F5344CB8AC3E}">
        <p14:creationId xmlns:p14="http://schemas.microsoft.com/office/powerpoint/2010/main" val="348915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DC83-6B0C-2B66-C589-150322182EB3}"/>
              </a:ext>
            </a:extLst>
          </p:cNvPr>
          <p:cNvSpPr>
            <a:spLocks noGrp="1"/>
          </p:cNvSpPr>
          <p:nvPr>
            <p:ph type="title"/>
          </p:nvPr>
        </p:nvSpPr>
        <p:spPr>
          <a:xfrm>
            <a:off x="800928" y="87831"/>
            <a:ext cx="7886700" cy="1325563"/>
          </a:xfrm>
        </p:spPr>
        <p:txBody>
          <a:bodyPr/>
          <a:lstStyle/>
          <a:p>
            <a:pPr algn="ctr"/>
            <a:r>
              <a:rPr lang="en-GB" b="1" u="sng" dirty="0"/>
              <a:t>Which European language is it?</a:t>
            </a:r>
          </a:p>
        </p:txBody>
      </p:sp>
      <p:sp>
        <p:nvSpPr>
          <p:cNvPr id="3" name="Content Placeholder 2">
            <a:extLst>
              <a:ext uri="{FF2B5EF4-FFF2-40B4-BE49-F238E27FC236}">
                <a16:creationId xmlns:a16="http://schemas.microsoft.com/office/drawing/2014/main" id="{2738475D-F475-4CAA-835F-C6D8BF238ABC}"/>
              </a:ext>
            </a:extLst>
          </p:cNvPr>
          <p:cNvSpPr>
            <a:spLocks noGrp="1"/>
          </p:cNvSpPr>
          <p:nvPr>
            <p:ph idx="1"/>
          </p:nvPr>
        </p:nvSpPr>
        <p:spPr>
          <a:xfrm>
            <a:off x="139148" y="1232452"/>
            <a:ext cx="8865704" cy="4692720"/>
          </a:xfrm>
        </p:spPr>
        <p:txBody>
          <a:bodyPr/>
          <a:lstStyle/>
          <a:p>
            <a:pPr marL="0" indent="0" algn="ctr">
              <a:buNone/>
            </a:pPr>
            <a:r>
              <a:rPr lang="en-GB" i="1" dirty="0"/>
              <a:t>Read the statement and decide which European language matches the fact</a:t>
            </a:r>
          </a:p>
        </p:txBody>
      </p:sp>
      <p:pic>
        <p:nvPicPr>
          <p:cNvPr id="6" name="Picture 5">
            <a:extLst>
              <a:ext uri="{FF2B5EF4-FFF2-40B4-BE49-F238E27FC236}">
                <a16:creationId xmlns:a16="http://schemas.microsoft.com/office/drawing/2014/main" id="{A4FC3EBC-718D-00BD-1D4B-BAE44BDE3CFF}"/>
              </a:ext>
            </a:extLst>
          </p:cNvPr>
          <p:cNvPicPr>
            <a:picLocks noChangeAspect="1"/>
          </p:cNvPicPr>
          <p:nvPr/>
        </p:nvPicPr>
        <p:blipFill>
          <a:blip r:embed="rId2"/>
          <a:stretch>
            <a:fillRect/>
          </a:stretch>
        </p:blipFill>
        <p:spPr>
          <a:xfrm>
            <a:off x="118441" y="87831"/>
            <a:ext cx="940076" cy="940076"/>
          </a:xfrm>
          <a:prstGeom prst="rect">
            <a:avLst/>
          </a:prstGeom>
        </p:spPr>
      </p:pic>
      <p:pic>
        <p:nvPicPr>
          <p:cNvPr id="8" name="Picture 7">
            <a:extLst>
              <a:ext uri="{FF2B5EF4-FFF2-40B4-BE49-F238E27FC236}">
                <a16:creationId xmlns:a16="http://schemas.microsoft.com/office/drawing/2014/main" id="{C042DD1D-9BFF-867A-F207-3709F125876E}"/>
              </a:ext>
            </a:extLst>
          </p:cNvPr>
          <p:cNvPicPr>
            <a:picLocks noChangeAspect="1"/>
          </p:cNvPicPr>
          <p:nvPr/>
        </p:nvPicPr>
        <p:blipFill>
          <a:blip r:embed="rId3"/>
          <a:stretch>
            <a:fillRect/>
          </a:stretch>
        </p:blipFill>
        <p:spPr>
          <a:xfrm>
            <a:off x="7341704" y="5089039"/>
            <a:ext cx="1802296" cy="1802296"/>
          </a:xfrm>
          <a:prstGeom prst="rect">
            <a:avLst/>
          </a:prstGeom>
        </p:spPr>
      </p:pic>
      <p:sp>
        <p:nvSpPr>
          <p:cNvPr id="9" name="TextBox 8">
            <a:extLst>
              <a:ext uri="{FF2B5EF4-FFF2-40B4-BE49-F238E27FC236}">
                <a16:creationId xmlns:a16="http://schemas.microsoft.com/office/drawing/2014/main" id="{256B129B-CFB5-DD97-6B0B-190B673E53BB}"/>
              </a:ext>
            </a:extLst>
          </p:cNvPr>
          <p:cNvSpPr txBox="1"/>
          <p:nvPr/>
        </p:nvSpPr>
        <p:spPr>
          <a:xfrm>
            <a:off x="278296" y="2198615"/>
            <a:ext cx="8726556" cy="2123658"/>
          </a:xfrm>
          <a:custGeom>
            <a:avLst/>
            <a:gdLst>
              <a:gd name="connsiteX0" fmla="*/ 0 w 8726556"/>
              <a:gd name="connsiteY0" fmla="*/ 0 h 2123658"/>
              <a:gd name="connsiteX1" fmla="*/ 409477 w 8726556"/>
              <a:gd name="connsiteY1" fmla="*/ 0 h 2123658"/>
              <a:gd name="connsiteX2" fmla="*/ 1255282 w 8726556"/>
              <a:gd name="connsiteY2" fmla="*/ 0 h 2123658"/>
              <a:gd name="connsiteX3" fmla="*/ 1664758 w 8726556"/>
              <a:gd name="connsiteY3" fmla="*/ 0 h 2123658"/>
              <a:gd name="connsiteX4" fmla="*/ 2510563 w 8726556"/>
              <a:gd name="connsiteY4" fmla="*/ 0 h 2123658"/>
              <a:gd name="connsiteX5" fmla="*/ 3269102 w 8726556"/>
              <a:gd name="connsiteY5" fmla="*/ 0 h 2123658"/>
              <a:gd name="connsiteX6" fmla="*/ 3765845 w 8726556"/>
              <a:gd name="connsiteY6" fmla="*/ 0 h 2123658"/>
              <a:gd name="connsiteX7" fmla="*/ 4262587 w 8726556"/>
              <a:gd name="connsiteY7" fmla="*/ 0 h 2123658"/>
              <a:gd name="connsiteX8" fmla="*/ 5108392 w 8726556"/>
              <a:gd name="connsiteY8" fmla="*/ 0 h 2123658"/>
              <a:gd name="connsiteX9" fmla="*/ 5779665 w 8726556"/>
              <a:gd name="connsiteY9" fmla="*/ 0 h 2123658"/>
              <a:gd name="connsiteX10" fmla="*/ 6450939 w 8726556"/>
              <a:gd name="connsiteY10" fmla="*/ 0 h 2123658"/>
              <a:gd name="connsiteX11" fmla="*/ 7209478 w 8726556"/>
              <a:gd name="connsiteY11" fmla="*/ 0 h 2123658"/>
              <a:gd name="connsiteX12" fmla="*/ 7968017 w 8726556"/>
              <a:gd name="connsiteY12" fmla="*/ 0 h 2123658"/>
              <a:gd name="connsiteX13" fmla="*/ 8726556 w 8726556"/>
              <a:gd name="connsiteY13" fmla="*/ 0 h 2123658"/>
              <a:gd name="connsiteX14" fmla="*/ 8726556 w 8726556"/>
              <a:gd name="connsiteY14" fmla="*/ 530915 h 2123658"/>
              <a:gd name="connsiteX15" fmla="*/ 8726556 w 8726556"/>
              <a:gd name="connsiteY15" fmla="*/ 1104302 h 2123658"/>
              <a:gd name="connsiteX16" fmla="*/ 8726556 w 8726556"/>
              <a:gd name="connsiteY16" fmla="*/ 2123658 h 2123658"/>
              <a:gd name="connsiteX17" fmla="*/ 8055282 w 8726556"/>
              <a:gd name="connsiteY17" fmla="*/ 2123658 h 2123658"/>
              <a:gd name="connsiteX18" fmla="*/ 7209478 w 8726556"/>
              <a:gd name="connsiteY18" fmla="*/ 2123658 h 2123658"/>
              <a:gd name="connsiteX19" fmla="*/ 6800001 w 8726556"/>
              <a:gd name="connsiteY19" fmla="*/ 2123658 h 2123658"/>
              <a:gd name="connsiteX20" fmla="*/ 5954196 w 8726556"/>
              <a:gd name="connsiteY20" fmla="*/ 2123658 h 2123658"/>
              <a:gd name="connsiteX21" fmla="*/ 5544719 w 8726556"/>
              <a:gd name="connsiteY21" fmla="*/ 2123658 h 2123658"/>
              <a:gd name="connsiteX22" fmla="*/ 5047977 w 8726556"/>
              <a:gd name="connsiteY22" fmla="*/ 2123658 h 2123658"/>
              <a:gd name="connsiteX23" fmla="*/ 4638500 w 8726556"/>
              <a:gd name="connsiteY23" fmla="*/ 2123658 h 2123658"/>
              <a:gd name="connsiteX24" fmla="*/ 4054492 w 8726556"/>
              <a:gd name="connsiteY24" fmla="*/ 2123658 h 2123658"/>
              <a:gd name="connsiteX25" fmla="*/ 3645015 w 8726556"/>
              <a:gd name="connsiteY25" fmla="*/ 2123658 h 2123658"/>
              <a:gd name="connsiteX26" fmla="*/ 3148273 w 8726556"/>
              <a:gd name="connsiteY26" fmla="*/ 2123658 h 2123658"/>
              <a:gd name="connsiteX27" fmla="*/ 2476999 w 8726556"/>
              <a:gd name="connsiteY27" fmla="*/ 2123658 h 2123658"/>
              <a:gd name="connsiteX28" fmla="*/ 2067522 w 8726556"/>
              <a:gd name="connsiteY28" fmla="*/ 2123658 h 2123658"/>
              <a:gd name="connsiteX29" fmla="*/ 1396249 w 8726556"/>
              <a:gd name="connsiteY29" fmla="*/ 2123658 h 2123658"/>
              <a:gd name="connsiteX30" fmla="*/ 724975 w 8726556"/>
              <a:gd name="connsiteY30" fmla="*/ 2123658 h 2123658"/>
              <a:gd name="connsiteX31" fmla="*/ 0 w 8726556"/>
              <a:gd name="connsiteY31" fmla="*/ 2123658 h 2123658"/>
              <a:gd name="connsiteX32" fmla="*/ 0 w 8726556"/>
              <a:gd name="connsiteY32" fmla="*/ 1550270 h 2123658"/>
              <a:gd name="connsiteX33" fmla="*/ 0 w 8726556"/>
              <a:gd name="connsiteY33" fmla="*/ 976883 h 2123658"/>
              <a:gd name="connsiteX34" fmla="*/ 0 w 8726556"/>
              <a:gd name="connsiteY34" fmla="*/ 467205 h 2123658"/>
              <a:gd name="connsiteX35" fmla="*/ 0 w 8726556"/>
              <a:gd name="connsiteY35" fmla="*/ 0 h 2123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726556" h="2123658" extrusionOk="0">
                <a:moveTo>
                  <a:pt x="0" y="0"/>
                </a:moveTo>
                <a:cubicBezTo>
                  <a:pt x="178346" y="8415"/>
                  <a:pt x="239028" y="-9207"/>
                  <a:pt x="409477" y="0"/>
                </a:cubicBezTo>
                <a:cubicBezTo>
                  <a:pt x="579926" y="9207"/>
                  <a:pt x="858411" y="-26930"/>
                  <a:pt x="1255282" y="0"/>
                </a:cubicBezTo>
                <a:cubicBezTo>
                  <a:pt x="1652153" y="26930"/>
                  <a:pt x="1542059" y="8203"/>
                  <a:pt x="1664758" y="0"/>
                </a:cubicBezTo>
                <a:cubicBezTo>
                  <a:pt x="1787457" y="-8203"/>
                  <a:pt x="2201904" y="-33465"/>
                  <a:pt x="2510563" y="0"/>
                </a:cubicBezTo>
                <a:cubicBezTo>
                  <a:pt x="2819222" y="33465"/>
                  <a:pt x="3084276" y="-26651"/>
                  <a:pt x="3269102" y="0"/>
                </a:cubicBezTo>
                <a:cubicBezTo>
                  <a:pt x="3453928" y="26651"/>
                  <a:pt x="3608296" y="14414"/>
                  <a:pt x="3765845" y="0"/>
                </a:cubicBezTo>
                <a:cubicBezTo>
                  <a:pt x="3923394" y="-14414"/>
                  <a:pt x="4150555" y="10601"/>
                  <a:pt x="4262587" y="0"/>
                </a:cubicBezTo>
                <a:cubicBezTo>
                  <a:pt x="4374619" y="-10601"/>
                  <a:pt x="4885717" y="36979"/>
                  <a:pt x="5108392" y="0"/>
                </a:cubicBezTo>
                <a:cubicBezTo>
                  <a:pt x="5331067" y="-36979"/>
                  <a:pt x="5602840" y="5629"/>
                  <a:pt x="5779665" y="0"/>
                </a:cubicBezTo>
                <a:cubicBezTo>
                  <a:pt x="5956490" y="-5629"/>
                  <a:pt x="6232909" y="28752"/>
                  <a:pt x="6450939" y="0"/>
                </a:cubicBezTo>
                <a:cubicBezTo>
                  <a:pt x="6668969" y="-28752"/>
                  <a:pt x="6919337" y="32892"/>
                  <a:pt x="7209478" y="0"/>
                </a:cubicBezTo>
                <a:cubicBezTo>
                  <a:pt x="7499619" y="-32892"/>
                  <a:pt x="7625631" y="-8110"/>
                  <a:pt x="7968017" y="0"/>
                </a:cubicBezTo>
                <a:cubicBezTo>
                  <a:pt x="8310403" y="8110"/>
                  <a:pt x="8432034" y="36576"/>
                  <a:pt x="8726556" y="0"/>
                </a:cubicBezTo>
                <a:cubicBezTo>
                  <a:pt x="8729735" y="168877"/>
                  <a:pt x="8713266" y="331835"/>
                  <a:pt x="8726556" y="530915"/>
                </a:cubicBezTo>
                <a:cubicBezTo>
                  <a:pt x="8739846" y="729996"/>
                  <a:pt x="8702330" y="963448"/>
                  <a:pt x="8726556" y="1104302"/>
                </a:cubicBezTo>
                <a:cubicBezTo>
                  <a:pt x="8750782" y="1245156"/>
                  <a:pt x="8705501" y="1708883"/>
                  <a:pt x="8726556" y="2123658"/>
                </a:cubicBezTo>
                <a:cubicBezTo>
                  <a:pt x="8535844" y="2145385"/>
                  <a:pt x="8245526" y="2103641"/>
                  <a:pt x="8055282" y="2123658"/>
                </a:cubicBezTo>
                <a:cubicBezTo>
                  <a:pt x="7865038" y="2143675"/>
                  <a:pt x="7423789" y="2086141"/>
                  <a:pt x="7209478" y="2123658"/>
                </a:cubicBezTo>
                <a:cubicBezTo>
                  <a:pt x="6995167" y="2161175"/>
                  <a:pt x="6897786" y="2137807"/>
                  <a:pt x="6800001" y="2123658"/>
                </a:cubicBezTo>
                <a:cubicBezTo>
                  <a:pt x="6702216" y="2109509"/>
                  <a:pt x="6336366" y="2094836"/>
                  <a:pt x="5954196" y="2123658"/>
                </a:cubicBezTo>
                <a:cubicBezTo>
                  <a:pt x="5572027" y="2152480"/>
                  <a:pt x="5661593" y="2105674"/>
                  <a:pt x="5544719" y="2123658"/>
                </a:cubicBezTo>
                <a:cubicBezTo>
                  <a:pt x="5427845" y="2141642"/>
                  <a:pt x="5262083" y="2119764"/>
                  <a:pt x="5047977" y="2123658"/>
                </a:cubicBezTo>
                <a:cubicBezTo>
                  <a:pt x="4833871" y="2127552"/>
                  <a:pt x="4805182" y="2114046"/>
                  <a:pt x="4638500" y="2123658"/>
                </a:cubicBezTo>
                <a:cubicBezTo>
                  <a:pt x="4471818" y="2133270"/>
                  <a:pt x="4272425" y="2107146"/>
                  <a:pt x="4054492" y="2123658"/>
                </a:cubicBezTo>
                <a:cubicBezTo>
                  <a:pt x="3836559" y="2140170"/>
                  <a:pt x="3800917" y="2121133"/>
                  <a:pt x="3645015" y="2123658"/>
                </a:cubicBezTo>
                <a:cubicBezTo>
                  <a:pt x="3489113" y="2126183"/>
                  <a:pt x="3332980" y="2148308"/>
                  <a:pt x="3148273" y="2123658"/>
                </a:cubicBezTo>
                <a:cubicBezTo>
                  <a:pt x="2963566" y="2099008"/>
                  <a:pt x="2750326" y="2133131"/>
                  <a:pt x="2476999" y="2123658"/>
                </a:cubicBezTo>
                <a:cubicBezTo>
                  <a:pt x="2203672" y="2114185"/>
                  <a:pt x="2167015" y="2137985"/>
                  <a:pt x="2067522" y="2123658"/>
                </a:cubicBezTo>
                <a:cubicBezTo>
                  <a:pt x="1968029" y="2109331"/>
                  <a:pt x="1630340" y="2109557"/>
                  <a:pt x="1396249" y="2123658"/>
                </a:cubicBezTo>
                <a:cubicBezTo>
                  <a:pt x="1162158" y="2137759"/>
                  <a:pt x="956049" y="2096989"/>
                  <a:pt x="724975" y="2123658"/>
                </a:cubicBezTo>
                <a:cubicBezTo>
                  <a:pt x="493901" y="2150327"/>
                  <a:pt x="310980" y="2149644"/>
                  <a:pt x="0" y="2123658"/>
                </a:cubicBezTo>
                <a:cubicBezTo>
                  <a:pt x="9894" y="1966068"/>
                  <a:pt x="7674" y="1828160"/>
                  <a:pt x="0" y="1550270"/>
                </a:cubicBezTo>
                <a:cubicBezTo>
                  <a:pt x="-7674" y="1272380"/>
                  <a:pt x="-4604" y="1178729"/>
                  <a:pt x="0" y="976883"/>
                </a:cubicBezTo>
                <a:cubicBezTo>
                  <a:pt x="4604" y="775037"/>
                  <a:pt x="-24925" y="691405"/>
                  <a:pt x="0" y="467205"/>
                </a:cubicBezTo>
                <a:cubicBezTo>
                  <a:pt x="24925" y="243005"/>
                  <a:pt x="14608" y="132557"/>
                  <a:pt x="0" y="0"/>
                </a:cubicBezTo>
                <a:close/>
              </a:path>
            </a:pathLst>
          </a:custGeom>
          <a:noFill/>
          <a:ln>
            <a:solidFill>
              <a:schemeClr val="accent1"/>
            </a:solidFill>
            <a:extLst>
              <a:ext uri="{C807C97D-BFC1-408E-A445-0C87EB9F89A2}">
                <ask:lineSketchStyleProps xmlns:ask="http://schemas.microsoft.com/office/drawing/2018/sketchyshapes" sd="2997235996">
                  <a:prstGeom prst="rect">
                    <a:avLst/>
                  </a:prstGeom>
                  <ask:type>
                    <ask:lineSketchFreehand/>
                  </ask:type>
                </ask:lineSketchStyleProps>
              </a:ext>
            </a:extLst>
          </a:ln>
        </p:spPr>
        <p:txBody>
          <a:bodyPr wrap="square">
            <a:spAutoFit/>
          </a:bodyPr>
          <a:lstStyle/>
          <a:p>
            <a:r>
              <a:rPr lang="en-GB" sz="4400" dirty="0">
                <a:latin typeface="+mj-lt"/>
              </a:rPr>
              <a:t>3. ………….. </a:t>
            </a:r>
            <a:r>
              <a:rPr lang="en-GB" sz="4400" b="0" i="0" dirty="0">
                <a:effectLst/>
                <a:latin typeface="+mj-lt"/>
              </a:rPr>
              <a:t>is known as the language of love. It is also an official language in 29 countries.</a:t>
            </a:r>
          </a:p>
        </p:txBody>
      </p:sp>
    </p:spTree>
    <p:extLst>
      <p:ext uri="{BB962C8B-B14F-4D97-AF65-F5344CB8AC3E}">
        <p14:creationId xmlns:p14="http://schemas.microsoft.com/office/powerpoint/2010/main" val="3154115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DC83-6B0C-2B66-C589-150322182EB3}"/>
              </a:ext>
            </a:extLst>
          </p:cNvPr>
          <p:cNvSpPr>
            <a:spLocks noGrp="1"/>
          </p:cNvSpPr>
          <p:nvPr>
            <p:ph type="title"/>
          </p:nvPr>
        </p:nvSpPr>
        <p:spPr>
          <a:xfrm>
            <a:off x="800928" y="87831"/>
            <a:ext cx="7886700" cy="1325563"/>
          </a:xfrm>
        </p:spPr>
        <p:txBody>
          <a:bodyPr/>
          <a:lstStyle/>
          <a:p>
            <a:pPr algn="ctr"/>
            <a:r>
              <a:rPr lang="en-GB" b="1" u="sng" dirty="0"/>
              <a:t>Which European language is it?</a:t>
            </a:r>
          </a:p>
        </p:txBody>
      </p:sp>
      <p:sp>
        <p:nvSpPr>
          <p:cNvPr id="3" name="Content Placeholder 2">
            <a:extLst>
              <a:ext uri="{FF2B5EF4-FFF2-40B4-BE49-F238E27FC236}">
                <a16:creationId xmlns:a16="http://schemas.microsoft.com/office/drawing/2014/main" id="{2738475D-F475-4CAA-835F-C6D8BF238ABC}"/>
              </a:ext>
            </a:extLst>
          </p:cNvPr>
          <p:cNvSpPr>
            <a:spLocks noGrp="1"/>
          </p:cNvSpPr>
          <p:nvPr>
            <p:ph idx="1"/>
          </p:nvPr>
        </p:nvSpPr>
        <p:spPr>
          <a:xfrm>
            <a:off x="139148" y="1232452"/>
            <a:ext cx="8865704" cy="4692720"/>
          </a:xfrm>
        </p:spPr>
        <p:txBody>
          <a:bodyPr/>
          <a:lstStyle/>
          <a:p>
            <a:pPr marL="0" indent="0" algn="ctr">
              <a:buNone/>
            </a:pPr>
            <a:r>
              <a:rPr lang="en-GB" i="1" dirty="0"/>
              <a:t>Read the statement and decide which European language matches the fact</a:t>
            </a:r>
          </a:p>
        </p:txBody>
      </p:sp>
      <p:pic>
        <p:nvPicPr>
          <p:cNvPr id="6" name="Picture 5">
            <a:extLst>
              <a:ext uri="{FF2B5EF4-FFF2-40B4-BE49-F238E27FC236}">
                <a16:creationId xmlns:a16="http://schemas.microsoft.com/office/drawing/2014/main" id="{A4FC3EBC-718D-00BD-1D4B-BAE44BDE3CFF}"/>
              </a:ext>
            </a:extLst>
          </p:cNvPr>
          <p:cNvPicPr>
            <a:picLocks noChangeAspect="1"/>
          </p:cNvPicPr>
          <p:nvPr/>
        </p:nvPicPr>
        <p:blipFill>
          <a:blip r:embed="rId3"/>
          <a:stretch>
            <a:fillRect/>
          </a:stretch>
        </p:blipFill>
        <p:spPr>
          <a:xfrm>
            <a:off x="118441" y="87831"/>
            <a:ext cx="940076" cy="940076"/>
          </a:xfrm>
          <a:prstGeom prst="rect">
            <a:avLst/>
          </a:prstGeom>
        </p:spPr>
      </p:pic>
      <p:pic>
        <p:nvPicPr>
          <p:cNvPr id="8" name="Picture 7">
            <a:extLst>
              <a:ext uri="{FF2B5EF4-FFF2-40B4-BE49-F238E27FC236}">
                <a16:creationId xmlns:a16="http://schemas.microsoft.com/office/drawing/2014/main" id="{C042DD1D-9BFF-867A-F207-3709F125876E}"/>
              </a:ext>
            </a:extLst>
          </p:cNvPr>
          <p:cNvPicPr>
            <a:picLocks noChangeAspect="1"/>
          </p:cNvPicPr>
          <p:nvPr/>
        </p:nvPicPr>
        <p:blipFill>
          <a:blip r:embed="rId4"/>
          <a:stretch>
            <a:fillRect/>
          </a:stretch>
        </p:blipFill>
        <p:spPr>
          <a:xfrm>
            <a:off x="7341704" y="5089039"/>
            <a:ext cx="1802296" cy="1802296"/>
          </a:xfrm>
          <a:prstGeom prst="rect">
            <a:avLst/>
          </a:prstGeom>
        </p:spPr>
      </p:pic>
      <p:sp>
        <p:nvSpPr>
          <p:cNvPr id="9" name="TextBox 8">
            <a:extLst>
              <a:ext uri="{FF2B5EF4-FFF2-40B4-BE49-F238E27FC236}">
                <a16:creationId xmlns:a16="http://schemas.microsoft.com/office/drawing/2014/main" id="{256B129B-CFB5-DD97-6B0B-190B673E53BB}"/>
              </a:ext>
            </a:extLst>
          </p:cNvPr>
          <p:cNvSpPr txBox="1"/>
          <p:nvPr/>
        </p:nvSpPr>
        <p:spPr>
          <a:xfrm>
            <a:off x="278296" y="2198615"/>
            <a:ext cx="8726556" cy="2554545"/>
          </a:xfrm>
          <a:custGeom>
            <a:avLst/>
            <a:gdLst>
              <a:gd name="connsiteX0" fmla="*/ 0 w 8726556"/>
              <a:gd name="connsiteY0" fmla="*/ 0 h 2554545"/>
              <a:gd name="connsiteX1" fmla="*/ 409477 w 8726556"/>
              <a:gd name="connsiteY1" fmla="*/ 0 h 2554545"/>
              <a:gd name="connsiteX2" fmla="*/ 1255282 w 8726556"/>
              <a:gd name="connsiteY2" fmla="*/ 0 h 2554545"/>
              <a:gd name="connsiteX3" fmla="*/ 1664758 w 8726556"/>
              <a:gd name="connsiteY3" fmla="*/ 0 h 2554545"/>
              <a:gd name="connsiteX4" fmla="*/ 2510563 w 8726556"/>
              <a:gd name="connsiteY4" fmla="*/ 0 h 2554545"/>
              <a:gd name="connsiteX5" fmla="*/ 3269102 w 8726556"/>
              <a:gd name="connsiteY5" fmla="*/ 0 h 2554545"/>
              <a:gd name="connsiteX6" fmla="*/ 3765845 w 8726556"/>
              <a:gd name="connsiteY6" fmla="*/ 0 h 2554545"/>
              <a:gd name="connsiteX7" fmla="*/ 4262587 w 8726556"/>
              <a:gd name="connsiteY7" fmla="*/ 0 h 2554545"/>
              <a:gd name="connsiteX8" fmla="*/ 5108392 w 8726556"/>
              <a:gd name="connsiteY8" fmla="*/ 0 h 2554545"/>
              <a:gd name="connsiteX9" fmla="*/ 5779665 w 8726556"/>
              <a:gd name="connsiteY9" fmla="*/ 0 h 2554545"/>
              <a:gd name="connsiteX10" fmla="*/ 6450939 w 8726556"/>
              <a:gd name="connsiteY10" fmla="*/ 0 h 2554545"/>
              <a:gd name="connsiteX11" fmla="*/ 7209478 w 8726556"/>
              <a:gd name="connsiteY11" fmla="*/ 0 h 2554545"/>
              <a:gd name="connsiteX12" fmla="*/ 7968017 w 8726556"/>
              <a:gd name="connsiteY12" fmla="*/ 0 h 2554545"/>
              <a:gd name="connsiteX13" fmla="*/ 8726556 w 8726556"/>
              <a:gd name="connsiteY13" fmla="*/ 0 h 2554545"/>
              <a:gd name="connsiteX14" fmla="*/ 8726556 w 8726556"/>
              <a:gd name="connsiteY14" fmla="*/ 638636 h 2554545"/>
              <a:gd name="connsiteX15" fmla="*/ 8726556 w 8726556"/>
              <a:gd name="connsiteY15" fmla="*/ 1328363 h 2554545"/>
              <a:gd name="connsiteX16" fmla="*/ 8726556 w 8726556"/>
              <a:gd name="connsiteY16" fmla="*/ 2554545 h 2554545"/>
              <a:gd name="connsiteX17" fmla="*/ 8055282 w 8726556"/>
              <a:gd name="connsiteY17" fmla="*/ 2554545 h 2554545"/>
              <a:gd name="connsiteX18" fmla="*/ 7209478 w 8726556"/>
              <a:gd name="connsiteY18" fmla="*/ 2554545 h 2554545"/>
              <a:gd name="connsiteX19" fmla="*/ 6800001 w 8726556"/>
              <a:gd name="connsiteY19" fmla="*/ 2554545 h 2554545"/>
              <a:gd name="connsiteX20" fmla="*/ 5954196 w 8726556"/>
              <a:gd name="connsiteY20" fmla="*/ 2554545 h 2554545"/>
              <a:gd name="connsiteX21" fmla="*/ 5544719 w 8726556"/>
              <a:gd name="connsiteY21" fmla="*/ 2554545 h 2554545"/>
              <a:gd name="connsiteX22" fmla="*/ 5047977 w 8726556"/>
              <a:gd name="connsiteY22" fmla="*/ 2554545 h 2554545"/>
              <a:gd name="connsiteX23" fmla="*/ 4638500 w 8726556"/>
              <a:gd name="connsiteY23" fmla="*/ 2554545 h 2554545"/>
              <a:gd name="connsiteX24" fmla="*/ 4054492 w 8726556"/>
              <a:gd name="connsiteY24" fmla="*/ 2554545 h 2554545"/>
              <a:gd name="connsiteX25" fmla="*/ 3645015 w 8726556"/>
              <a:gd name="connsiteY25" fmla="*/ 2554545 h 2554545"/>
              <a:gd name="connsiteX26" fmla="*/ 3148273 w 8726556"/>
              <a:gd name="connsiteY26" fmla="*/ 2554545 h 2554545"/>
              <a:gd name="connsiteX27" fmla="*/ 2476999 w 8726556"/>
              <a:gd name="connsiteY27" fmla="*/ 2554545 h 2554545"/>
              <a:gd name="connsiteX28" fmla="*/ 2067522 w 8726556"/>
              <a:gd name="connsiteY28" fmla="*/ 2554545 h 2554545"/>
              <a:gd name="connsiteX29" fmla="*/ 1396249 w 8726556"/>
              <a:gd name="connsiteY29" fmla="*/ 2554545 h 2554545"/>
              <a:gd name="connsiteX30" fmla="*/ 724975 w 8726556"/>
              <a:gd name="connsiteY30" fmla="*/ 2554545 h 2554545"/>
              <a:gd name="connsiteX31" fmla="*/ 0 w 8726556"/>
              <a:gd name="connsiteY31" fmla="*/ 2554545 h 2554545"/>
              <a:gd name="connsiteX32" fmla="*/ 0 w 8726556"/>
              <a:gd name="connsiteY32" fmla="*/ 1864818 h 2554545"/>
              <a:gd name="connsiteX33" fmla="*/ 0 w 8726556"/>
              <a:gd name="connsiteY33" fmla="*/ 1175091 h 2554545"/>
              <a:gd name="connsiteX34" fmla="*/ 0 w 8726556"/>
              <a:gd name="connsiteY34" fmla="*/ 562000 h 2554545"/>
              <a:gd name="connsiteX35" fmla="*/ 0 w 8726556"/>
              <a:gd name="connsiteY35" fmla="*/ 0 h 2554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726556" h="2554545" extrusionOk="0">
                <a:moveTo>
                  <a:pt x="0" y="0"/>
                </a:moveTo>
                <a:cubicBezTo>
                  <a:pt x="178346" y="8415"/>
                  <a:pt x="239028" y="-9207"/>
                  <a:pt x="409477" y="0"/>
                </a:cubicBezTo>
                <a:cubicBezTo>
                  <a:pt x="579926" y="9207"/>
                  <a:pt x="858411" y="-26930"/>
                  <a:pt x="1255282" y="0"/>
                </a:cubicBezTo>
                <a:cubicBezTo>
                  <a:pt x="1652153" y="26930"/>
                  <a:pt x="1542059" y="8203"/>
                  <a:pt x="1664758" y="0"/>
                </a:cubicBezTo>
                <a:cubicBezTo>
                  <a:pt x="1787457" y="-8203"/>
                  <a:pt x="2201904" y="-33465"/>
                  <a:pt x="2510563" y="0"/>
                </a:cubicBezTo>
                <a:cubicBezTo>
                  <a:pt x="2819222" y="33465"/>
                  <a:pt x="3084276" y="-26651"/>
                  <a:pt x="3269102" y="0"/>
                </a:cubicBezTo>
                <a:cubicBezTo>
                  <a:pt x="3453928" y="26651"/>
                  <a:pt x="3608296" y="14414"/>
                  <a:pt x="3765845" y="0"/>
                </a:cubicBezTo>
                <a:cubicBezTo>
                  <a:pt x="3923394" y="-14414"/>
                  <a:pt x="4150555" y="10601"/>
                  <a:pt x="4262587" y="0"/>
                </a:cubicBezTo>
                <a:cubicBezTo>
                  <a:pt x="4374619" y="-10601"/>
                  <a:pt x="4885717" y="36979"/>
                  <a:pt x="5108392" y="0"/>
                </a:cubicBezTo>
                <a:cubicBezTo>
                  <a:pt x="5331067" y="-36979"/>
                  <a:pt x="5602840" y="5629"/>
                  <a:pt x="5779665" y="0"/>
                </a:cubicBezTo>
                <a:cubicBezTo>
                  <a:pt x="5956490" y="-5629"/>
                  <a:pt x="6232909" y="28752"/>
                  <a:pt x="6450939" y="0"/>
                </a:cubicBezTo>
                <a:cubicBezTo>
                  <a:pt x="6668969" y="-28752"/>
                  <a:pt x="6919337" y="32892"/>
                  <a:pt x="7209478" y="0"/>
                </a:cubicBezTo>
                <a:cubicBezTo>
                  <a:pt x="7499619" y="-32892"/>
                  <a:pt x="7625631" y="-8110"/>
                  <a:pt x="7968017" y="0"/>
                </a:cubicBezTo>
                <a:cubicBezTo>
                  <a:pt x="8310403" y="8110"/>
                  <a:pt x="8432034" y="36576"/>
                  <a:pt x="8726556" y="0"/>
                </a:cubicBezTo>
                <a:cubicBezTo>
                  <a:pt x="8725059" y="272036"/>
                  <a:pt x="8750971" y="501183"/>
                  <a:pt x="8726556" y="638636"/>
                </a:cubicBezTo>
                <a:cubicBezTo>
                  <a:pt x="8702141" y="776089"/>
                  <a:pt x="8708199" y="989817"/>
                  <a:pt x="8726556" y="1328363"/>
                </a:cubicBezTo>
                <a:cubicBezTo>
                  <a:pt x="8744913" y="1666909"/>
                  <a:pt x="8762038" y="2139100"/>
                  <a:pt x="8726556" y="2554545"/>
                </a:cubicBezTo>
                <a:cubicBezTo>
                  <a:pt x="8535844" y="2576272"/>
                  <a:pt x="8245526" y="2534528"/>
                  <a:pt x="8055282" y="2554545"/>
                </a:cubicBezTo>
                <a:cubicBezTo>
                  <a:pt x="7865038" y="2574562"/>
                  <a:pt x="7423789" y="2517028"/>
                  <a:pt x="7209478" y="2554545"/>
                </a:cubicBezTo>
                <a:cubicBezTo>
                  <a:pt x="6995167" y="2592062"/>
                  <a:pt x="6897786" y="2568694"/>
                  <a:pt x="6800001" y="2554545"/>
                </a:cubicBezTo>
                <a:cubicBezTo>
                  <a:pt x="6702216" y="2540396"/>
                  <a:pt x="6336366" y="2525723"/>
                  <a:pt x="5954196" y="2554545"/>
                </a:cubicBezTo>
                <a:cubicBezTo>
                  <a:pt x="5572027" y="2583367"/>
                  <a:pt x="5661593" y="2536561"/>
                  <a:pt x="5544719" y="2554545"/>
                </a:cubicBezTo>
                <a:cubicBezTo>
                  <a:pt x="5427845" y="2572529"/>
                  <a:pt x="5262083" y="2550651"/>
                  <a:pt x="5047977" y="2554545"/>
                </a:cubicBezTo>
                <a:cubicBezTo>
                  <a:pt x="4833871" y="2558439"/>
                  <a:pt x="4805182" y="2544933"/>
                  <a:pt x="4638500" y="2554545"/>
                </a:cubicBezTo>
                <a:cubicBezTo>
                  <a:pt x="4471818" y="2564157"/>
                  <a:pt x="4272425" y="2538033"/>
                  <a:pt x="4054492" y="2554545"/>
                </a:cubicBezTo>
                <a:cubicBezTo>
                  <a:pt x="3836559" y="2571057"/>
                  <a:pt x="3800917" y="2552020"/>
                  <a:pt x="3645015" y="2554545"/>
                </a:cubicBezTo>
                <a:cubicBezTo>
                  <a:pt x="3489113" y="2557070"/>
                  <a:pt x="3332980" y="2579195"/>
                  <a:pt x="3148273" y="2554545"/>
                </a:cubicBezTo>
                <a:cubicBezTo>
                  <a:pt x="2963566" y="2529895"/>
                  <a:pt x="2750326" y="2564018"/>
                  <a:pt x="2476999" y="2554545"/>
                </a:cubicBezTo>
                <a:cubicBezTo>
                  <a:pt x="2203672" y="2545072"/>
                  <a:pt x="2167015" y="2568872"/>
                  <a:pt x="2067522" y="2554545"/>
                </a:cubicBezTo>
                <a:cubicBezTo>
                  <a:pt x="1968029" y="2540218"/>
                  <a:pt x="1630340" y="2540444"/>
                  <a:pt x="1396249" y="2554545"/>
                </a:cubicBezTo>
                <a:cubicBezTo>
                  <a:pt x="1162158" y="2568646"/>
                  <a:pt x="956049" y="2527876"/>
                  <a:pt x="724975" y="2554545"/>
                </a:cubicBezTo>
                <a:cubicBezTo>
                  <a:pt x="493901" y="2581214"/>
                  <a:pt x="310980" y="2580531"/>
                  <a:pt x="0" y="2554545"/>
                </a:cubicBezTo>
                <a:cubicBezTo>
                  <a:pt x="14747" y="2322340"/>
                  <a:pt x="-26169" y="2117619"/>
                  <a:pt x="0" y="1864818"/>
                </a:cubicBezTo>
                <a:cubicBezTo>
                  <a:pt x="26169" y="1612017"/>
                  <a:pt x="-26694" y="1467497"/>
                  <a:pt x="0" y="1175091"/>
                </a:cubicBezTo>
                <a:cubicBezTo>
                  <a:pt x="26694" y="882685"/>
                  <a:pt x="8277" y="714064"/>
                  <a:pt x="0" y="562000"/>
                </a:cubicBezTo>
                <a:cubicBezTo>
                  <a:pt x="-8277" y="409936"/>
                  <a:pt x="14783" y="234135"/>
                  <a:pt x="0" y="0"/>
                </a:cubicBezTo>
                <a:close/>
              </a:path>
            </a:pathLst>
          </a:custGeom>
          <a:noFill/>
          <a:ln>
            <a:solidFill>
              <a:schemeClr val="accent1"/>
            </a:solidFill>
            <a:extLst>
              <a:ext uri="{C807C97D-BFC1-408E-A445-0C87EB9F89A2}">
                <ask:lineSketchStyleProps xmlns:ask="http://schemas.microsoft.com/office/drawing/2018/sketchyshapes" sd="2997235996">
                  <a:prstGeom prst="rect">
                    <a:avLst/>
                  </a:prstGeom>
                  <ask:type>
                    <ask:lineSketchFreehand/>
                  </ask:type>
                </ask:lineSketchStyleProps>
              </a:ext>
            </a:extLst>
          </a:ln>
        </p:spPr>
        <p:txBody>
          <a:bodyPr wrap="square">
            <a:spAutoFit/>
          </a:bodyPr>
          <a:lstStyle/>
          <a:p>
            <a:r>
              <a:rPr lang="en-GB" sz="4000" dirty="0">
                <a:latin typeface="+mj-lt"/>
              </a:rPr>
              <a:t>4. ………….. </a:t>
            </a:r>
            <a:r>
              <a:rPr lang="en-GB" sz="4000" b="0" i="0" dirty="0">
                <a:effectLst/>
                <a:latin typeface="+mj-lt"/>
              </a:rPr>
              <a:t>is known for its long compound words that are created by combining multiple words together to form a new word with a specific meaning. </a:t>
            </a:r>
          </a:p>
        </p:txBody>
      </p:sp>
    </p:spTree>
    <p:extLst>
      <p:ext uri="{BB962C8B-B14F-4D97-AF65-F5344CB8AC3E}">
        <p14:creationId xmlns:p14="http://schemas.microsoft.com/office/powerpoint/2010/main" val="1327233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DC83-6B0C-2B66-C589-150322182EB3}"/>
              </a:ext>
            </a:extLst>
          </p:cNvPr>
          <p:cNvSpPr>
            <a:spLocks noGrp="1"/>
          </p:cNvSpPr>
          <p:nvPr>
            <p:ph type="title"/>
          </p:nvPr>
        </p:nvSpPr>
        <p:spPr>
          <a:xfrm>
            <a:off x="800928" y="87831"/>
            <a:ext cx="7886700" cy="1325563"/>
          </a:xfrm>
        </p:spPr>
        <p:txBody>
          <a:bodyPr/>
          <a:lstStyle/>
          <a:p>
            <a:pPr algn="ctr"/>
            <a:r>
              <a:rPr lang="en-GB" b="1" u="sng" dirty="0"/>
              <a:t>Which European language is it?</a:t>
            </a:r>
          </a:p>
        </p:txBody>
      </p:sp>
      <p:sp>
        <p:nvSpPr>
          <p:cNvPr id="3" name="Content Placeholder 2">
            <a:extLst>
              <a:ext uri="{FF2B5EF4-FFF2-40B4-BE49-F238E27FC236}">
                <a16:creationId xmlns:a16="http://schemas.microsoft.com/office/drawing/2014/main" id="{2738475D-F475-4CAA-835F-C6D8BF238ABC}"/>
              </a:ext>
            </a:extLst>
          </p:cNvPr>
          <p:cNvSpPr>
            <a:spLocks noGrp="1"/>
          </p:cNvSpPr>
          <p:nvPr>
            <p:ph idx="1"/>
          </p:nvPr>
        </p:nvSpPr>
        <p:spPr>
          <a:xfrm>
            <a:off x="139148" y="1232452"/>
            <a:ext cx="8865704" cy="4692720"/>
          </a:xfrm>
        </p:spPr>
        <p:txBody>
          <a:bodyPr/>
          <a:lstStyle/>
          <a:p>
            <a:pPr marL="0" indent="0" algn="ctr">
              <a:buNone/>
            </a:pPr>
            <a:r>
              <a:rPr lang="en-GB" i="1" dirty="0"/>
              <a:t>Read the statement and decide which European language matches the fact</a:t>
            </a:r>
          </a:p>
        </p:txBody>
      </p:sp>
      <p:pic>
        <p:nvPicPr>
          <p:cNvPr id="6" name="Picture 5">
            <a:extLst>
              <a:ext uri="{FF2B5EF4-FFF2-40B4-BE49-F238E27FC236}">
                <a16:creationId xmlns:a16="http://schemas.microsoft.com/office/drawing/2014/main" id="{A4FC3EBC-718D-00BD-1D4B-BAE44BDE3CFF}"/>
              </a:ext>
            </a:extLst>
          </p:cNvPr>
          <p:cNvPicPr>
            <a:picLocks noChangeAspect="1"/>
          </p:cNvPicPr>
          <p:nvPr/>
        </p:nvPicPr>
        <p:blipFill>
          <a:blip r:embed="rId2"/>
          <a:stretch>
            <a:fillRect/>
          </a:stretch>
        </p:blipFill>
        <p:spPr>
          <a:xfrm>
            <a:off x="118441" y="87831"/>
            <a:ext cx="940076" cy="940076"/>
          </a:xfrm>
          <a:prstGeom prst="rect">
            <a:avLst/>
          </a:prstGeom>
        </p:spPr>
      </p:pic>
      <p:pic>
        <p:nvPicPr>
          <p:cNvPr id="8" name="Picture 7">
            <a:extLst>
              <a:ext uri="{FF2B5EF4-FFF2-40B4-BE49-F238E27FC236}">
                <a16:creationId xmlns:a16="http://schemas.microsoft.com/office/drawing/2014/main" id="{C042DD1D-9BFF-867A-F207-3709F125876E}"/>
              </a:ext>
            </a:extLst>
          </p:cNvPr>
          <p:cNvPicPr>
            <a:picLocks noChangeAspect="1"/>
          </p:cNvPicPr>
          <p:nvPr/>
        </p:nvPicPr>
        <p:blipFill>
          <a:blip r:embed="rId3"/>
          <a:stretch>
            <a:fillRect/>
          </a:stretch>
        </p:blipFill>
        <p:spPr>
          <a:xfrm>
            <a:off x="7341704" y="5089039"/>
            <a:ext cx="1802296" cy="1802296"/>
          </a:xfrm>
          <a:prstGeom prst="rect">
            <a:avLst/>
          </a:prstGeom>
        </p:spPr>
      </p:pic>
      <p:sp>
        <p:nvSpPr>
          <p:cNvPr id="9" name="TextBox 8">
            <a:extLst>
              <a:ext uri="{FF2B5EF4-FFF2-40B4-BE49-F238E27FC236}">
                <a16:creationId xmlns:a16="http://schemas.microsoft.com/office/drawing/2014/main" id="{256B129B-CFB5-DD97-6B0B-190B673E53BB}"/>
              </a:ext>
            </a:extLst>
          </p:cNvPr>
          <p:cNvSpPr txBox="1"/>
          <p:nvPr/>
        </p:nvSpPr>
        <p:spPr>
          <a:xfrm>
            <a:off x="278296" y="2198615"/>
            <a:ext cx="8726556" cy="2554545"/>
          </a:xfrm>
          <a:custGeom>
            <a:avLst/>
            <a:gdLst>
              <a:gd name="connsiteX0" fmla="*/ 0 w 8726556"/>
              <a:gd name="connsiteY0" fmla="*/ 0 h 2554545"/>
              <a:gd name="connsiteX1" fmla="*/ 409477 w 8726556"/>
              <a:gd name="connsiteY1" fmla="*/ 0 h 2554545"/>
              <a:gd name="connsiteX2" fmla="*/ 1255282 w 8726556"/>
              <a:gd name="connsiteY2" fmla="*/ 0 h 2554545"/>
              <a:gd name="connsiteX3" fmla="*/ 1664758 w 8726556"/>
              <a:gd name="connsiteY3" fmla="*/ 0 h 2554545"/>
              <a:gd name="connsiteX4" fmla="*/ 2510563 w 8726556"/>
              <a:gd name="connsiteY4" fmla="*/ 0 h 2554545"/>
              <a:gd name="connsiteX5" fmla="*/ 3269102 w 8726556"/>
              <a:gd name="connsiteY5" fmla="*/ 0 h 2554545"/>
              <a:gd name="connsiteX6" fmla="*/ 3765845 w 8726556"/>
              <a:gd name="connsiteY6" fmla="*/ 0 h 2554545"/>
              <a:gd name="connsiteX7" fmla="*/ 4262587 w 8726556"/>
              <a:gd name="connsiteY7" fmla="*/ 0 h 2554545"/>
              <a:gd name="connsiteX8" fmla="*/ 5108392 w 8726556"/>
              <a:gd name="connsiteY8" fmla="*/ 0 h 2554545"/>
              <a:gd name="connsiteX9" fmla="*/ 5779665 w 8726556"/>
              <a:gd name="connsiteY9" fmla="*/ 0 h 2554545"/>
              <a:gd name="connsiteX10" fmla="*/ 6450939 w 8726556"/>
              <a:gd name="connsiteY10" fmla="*/ 0 h 2554545"/>
              <a:gd name="connsiteX11" fmla="*/ 7209478 w 8726556"/>
              <a:gd name="connsiteY11" fmla="*/ 0 h 2554545"/>
              <a:gd name="connsiteX12" fmla="*/ 7968017 w 8726556"/>
              <a:gd name="connsiteY12" fmla="*/ 0 h 2554545"/>
              <a:gd name="connsiteX13" fmla="*/ 8726556 w 8726556"/>
              <a:gd name="connsiteY13" fmla="*/ 0 h 2554545"/>
              <a:gd name="connsiteX14" fmla="*/ 8726556 w 8726556"/>
              <a:gd name="connsiteY14" fmla="*/ 638636 h 2554545"/>
              <a:gd name="connsiteX15" fmla="*/ 8726556 w 8726556"/>
              <a:gd name="connsiteY15" fmla="*/ 1328363 h 2554545"/>
              <a:gd name="connsiteX16" fmla="*/ 8726556 w 8726556"/>
              <a:gd name="connsiteY16" fmla="*/ 2554545 h 2554545"/>
              <a:gd name="connsiteX17" fmla="*/ 8055282 w 8726556"/>
              <a:gd name="connsiteY17" fmla="*/ 2554545 h 2554545"/>
              <a:gd name="connsiteX18" fmla="*/ 7209478 w 8726556"/>
              <a:gd name="connsiteY18" fmla="*/ 2554545 h 2554545"/>
              <a:gd name="connsiteX19" fmla="*/ 6800001 w 8726556"/>
              <a:gd name="connsiteY19" fmla="*/ 2554545 h 2554545"/>
              <a:gd name="connsiteX20" fmla="*/ 5954196 w 8726556"/>
              <a:gd name="connsiteY20" fmla="*/ 2554545 h 2554545"/>
              <a:gd name="connsiteX21" fmla="*/ 5544719 w 8726556"/>
              <a:gd name="connsiteY21" fmla="*/ 2554545 h 2554545"/>
              <a:gd name="connsiteX22" fmla="*/ 5047977 w 8726556"/>
              <a:gd name="connsiteY22" fmla="*/ 2554545 h 2554545"/>
              <a:gd name="connsiteX23" fmla="*/ 4638500 w 8726556"/>
              <a:gd name="connsiteY23" fmla="*/ 2554545 h 2554545"/>
              <a:gd name="connsiteX24" fmla="*/ 4054492 w 8726556"/>
              <a:gd name="connsiteY24" fmla="*/ 2554545 h 2554545"/>
              <a:gd name="connsiteX25" fmla="*/ 3645015 w 8726556"/>
              <a:gd name="connsiteY25" fmla="*/ 2554545 h 2554545"/>
              <a:gd name="connsiteX26" fmla="*/ 3148273 w 8726556"/>
              <a:gd name="connsiteY26" fmla="*/ 2554545 h 2554545"/>
              <a:gd name="connsiteX27" fmla="*/ 2476999 w 8726556"/>
              <a:gd name="connsiteY27" fmla="*/ 2554545 h 2554545"/>
              <a:gd name="connsiteX28" fmla="*/ 2067522 w 8726556"/>
              <a:gd name="connsiteY28" fmla="*/ 2554545 h 2554545"/>
              <a:gd name="connsiteX29" fmla="*/ 1396249 w 8726556"/>
              <a:gd name="connsiteY29" fmla="*/ 2554545 h 2554545"/>
              <a:gd name="connsiteX30" fmla="*/ 724975 w 8726556"/>
              <a:gd name="connsiteY30" fmla="*/ 2554545 h 2554545"/>
              <a:gd name="connsiteX31" fmla="*/ 0 w 8726556"/>
              <a:gd name="connsiteY31" fmla="*/ 2554545 h 2554545"/>
              <a:gd name="connsiteX32" fmla="*/ 0 w 8726556"/>
              <a:gd name="connsiteY32" fmla="*/ 1864818 h 2554545"/>
              <a:gd name="connsiteX33" fmla="*/ 0 w 8726556"/>
              <a:gd name="connsiteY33" fmla="*/ 1175091 h 2554545"/>
              <a:gd name="connsiteX34" fmla="*/ 0 w 8726556"/>
              <a:gd name="connsiteY34" fmla="*/ 562000 h 2554545"/>
              <a:gd name="connsiteX35" fmla="*/ 0 w 8726556"/>
              <a:gd name="connsiteY35" fmla="*/ 0 h 2554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726556" h="2554545" extrusionOk="0">
                <a:moveTo>
                  <a:pt x="0" y="0"/>
                </a:moveTo>
                <a:cubicBezTo>
                  <a:pt x="178346" y="8415"/>
                  <a:pt x="239028" y="-9207"/>
                  <a:pt x="409477" y="0"/>
                </a:cubicBezTo>
                <a:cubicBezTo>
                  <a:pt x="579926" y="9207"/>
                  <a:pt x="858411" y="-26930"/>
                  <a:pt x="1255282" y="0"/>
                </a:cubicBezTo>
                <a:cubicBezTo>
                  <a:pt x="1652153" y="26930"/>
                  <a:pt x="1542059" y="8203"/>
                  <a:pt x="1664758" y="0"/>
                </a:cubicBezTo>
                <a:cubicBezTo>
                  <a:pt x="1787457" y="-8203"/>
                  <a:pt x="2201904" y="-33465"/>
                  <a:pt x="2510563" y="0"/>
                </a:cubicBezTo>
                <a:cubicBezTo>
                  <a:pt x="2819222" y="33465"/>
                  <a:pt x="3084276" y="-26651"/>
                  <a:pt x="3269102" y="0"/>
                </a:cubicBezTo>
                <a:cubicBezTo>
                  <a:pt x="3453928" y="26651"/>
                  <a:pt x="3608296" y="14414"/>
                  <a:pt x="3765845" y="0"/>
                </a:cubicBezTo>
                <a:cubicBezTo>
                  <a:pt x="3923394" y="-14414"/>
                  <a:pt x="4150555" y="10601"/>
                  <a:pt x="4262587" y="0"/>
                </a:cubicBezTo>
                <a:cubicBezTo>
                  <a:pt x="4374619" y="-10601"/>
                  <a:pt x="4885717" y="36979"/>
                  <a:pt x="5108392" y="0"/>
                </a:cubicBezTo>
                <a:cubicBezTo>
                  <a:pt x="5331067" y="-36979"/>
                  <a:pt x="5602840" y="5629"/>
                  <a:pt x="5779665" y="0"/>
                </a:cubicBezTo>
                <a:cubicBezTo>
                  <a:pt x="5956490" y="-5629"/>
                  <a:pt x="6232909" y="28752"/>
                  <a:pt x="6450939" y="0"/>
                </a:cubicBezTo>
                <a:cubicBezTo>
                  <a:pt x="6668969" y="-28752"/>
                  <a:pt x="6919337" y="32892"/>
                  <a:pt x="7209478" y="0"/>
                </a:cubicBezTo>
                <a:cubicBezTo>
                  <a:pt x="7499619" y="-32892"/>
                  <a:pt x="7625631" y="-8110"/>
                  <a:pt x="7968017" y="0"/>
                </a:cubicBezTo>
                <a:cubicBezTo>
                  <a:pt x="8310403" y="8110"/>
                  <a:pt x="8432034" y="36576"/>
                  <a:pt x="8726556" y="0"/>
                </a:cubicBezTo>
                <a:cubicBezTo>
                  <a:pt x="8725059" y="272036"/>
                  <a:pt x="8750971" y="501183"/>
                  <a:pt x="8726556" y="638636"/>
                </a:cubicBezTo>
                <a:cubicBezTo>
                  <a:pt x="8702141" y="776089"/>
                  <a:pt x="8708199" y="989817"/>
                  <a:pt x="8726556" y="1328363"/>
                </a:cubicBezTo>
                <a:cubicBezTo>
                  <a:pt x="8744913" y="1666909"/>
                  <a:pt x="8762038" y="2139100"/>
                  <a:pt x="8726556" y="2554545"/>
                </a:cubicBezTo>
                <a:cubicBezTo>
                  <a:pt x="8535844" y="2576272"/>
                  <a:pt x="8245526" y="2534528"/>
                  <a:pt x="8055282" y="2554545"/>
                </a:cubicBezTo>
                <a:cubicBezTo>
                  <a:pt x="7865038" y="2574562"/>
                  <a:pt x="7423789" y="2517028"/>
                  <a:pt x="7209478" y="2554545"/>
                </a:cubicBezTo>
                <a:cubicBezTo>
                  <a:pt x="6995167" y="2592062"/>
                  <a:pt x="6897786" y="2568694"/>
                  <a:pt x="6800001" y="2554545"/>
                </a:cubicBezTo>
                <a:cubicBezTo>
                  <a:pt x="6702216" y="2540396"/>
                  <a:pt x="6336366" y="2525723"/>
                  <a:pt x="5954196" y="2554545"/>
                </a:cubicBezTo>
                <a:cubicBezTo>
                  <a:pt x="5572027" y="2583367"/>
                  <a:pt x="5661593" y="2536561"/>
                  <a:pt x="5544719" y="2554545"/>
                </a:cubicBezTo>
                <a:cubicBezTo>
                  <a:pt x="5427845" y="2572529"/>
                  <a:pt x="5262083" y="2550651"/>
                  <a:pt x="5047977" y="2554545"/>
                </a:cubicBezTo>
                <a:cubicBezTo>
                  <a:pt x="4833871" y="2558439"/>
                  <a:pt x="4805182" y="2544933"/>
                  <a:pt x="4638500" y="2554545"/>
                </a:cubicBezTo>
                <a:cubicBezTo>
                  <a:pt x="4471818" y="2564157"/>
                  <a:pt x="4272425" y="2538033"/>
                  <a:pt x="4054492" y="2554545"/>
                </a:cubicBezTo>
                <a:cubicBezTo>
                  <a:pt x="3836559" y="2571057"/>
                  <a:pt x="3800917" y="2552020"/>
                  <a:pt x="3645015" y="2554545"/>
                </a:cubicBezTo>
                <a:cubicBezTo>
                  <a:pt x="3489113" y="2557070"/>
                  <a:pt x="3332980" y="2579195"/>
                  <a:pt x="3148273" y="2554545"/>
                </a:cubicBezTo>
                <a:cubicBezTo>
                  <a:pt x="2963566" y="2529895"/>
                  <a:pt x="2750326" y="2564018"/>
                  <a:pt x="2476999" y="2554545"/>
                </a:cubicBezTo>
                <a:cubicBezTo>
                  <a:pt x="2203672" y="2545072"/>
                  <a:pt x="2167015" y="2568872"/>
                  <a:pt x="2067522" y="2554545"/>
                </a:cubicBezTo>
                <a:cubicBezTo>
                  <a:pt x="1968029" y="2540218"/>
                  <a:pt x="1630340" y="2540444"/>
                  <a:pt x="1396249" y="2554545"/>
                </a:cubicBezTo>
                <a:cubicBezTo>
                  <a:pt x="1162158" y="2568646"/>
                  <a:pt x="956049" y="2527876"/>
                  <a:pt x="724975" y="2554545"/>
                </a:cubicBezTo>
                <a:cubicBezTo>
                  <a:pt x="493901" y="2581214"/>
                  <a:pt x="310980" y="2580531"/>
                  <a:pt x="0" y="2554545"/>
                </a:cubicBezTo>
                <a:cubicBezTo>
                  <a:pt x="14747" y="2322340"/>
                  <a:pt x="-26169" y="2117619"/>
                  <a:pt x="0" y="1864818"/>
                </a:cubicBezTo>
                <a:cubicBezTo>
                  <a:pt x="26169" y="1612017"/>
                  <a:pt x="-26694" y="1467497"/>
                  <a:pt x="0" y="1175091"/>
                </a:cubicBezTo>
                <a:cubicBezTo>
                  <a:pt x="26694" y="882685"/>
                  <a:pt x="8277" y="714064"/>
                  <a:pt x="0" y="562000"/>
                </a:cubicBezTo>
                <a:cubicBezTo>
                  <a:pt x="-8277" y="409936"/>
                  <a:pt x="14783" y="234135"/>
                  <a:pt x="0" y="0"/>
                </a:cubicBezTo>
                <a:close/>
              </a:path>
            </a:pathLst>
          </a:custGeom>
          <a:noFill/>
          <a:ln>
            <a:solidFill>
              <a:schemeClr val="accent1"/>
            </a:solidFill>
            <a:extLst>
              <a:ext uri="{C807C97D-BFC1-408E-A445-0C87EB9F89A2}">
                <ask:lineSketchStyleProps xmlns:ask="http://schemas.microsoft.com/office/drawing/2018/sketchyshapes" sd="2997235996">
                  <a:prstGeom prst="rect">
                    <a:avLst/>
                  </a:prstGeom>
                  <ask:type>
                    <ask:lineSketchFreehand/>
                  </ask:type>
                </ask:lineSketchStyleProps>
              </a:ext>
            </a:extLst>
          </a:ln>
        </p:spPr>
        <p:txBody>
          <a:bodyPr wrap="square">
            <a:spAutoFit/>
          </a:bodyPr>
          <a:lstStyle/>
          <a:p>
            <a:r>
              <a:rPr lang="en-GB" sz="4000" dirty="0">
                <a:latin typeface="+mj-lt"/>
              </a:rPr>
              <a:t>5. ………….. </a:t>
            </a:r>
            <a:r>
              <a:rPr lang="en-GB" sz="4000" b="0" i="0" dirty="0">
                <a:effectLst/>
                <a:latin typeface="+mj-lt"/>
              </a:rPr>
              <a:t>is spoken by around 65 million people. It is known for its musicality and the use of hand gestures to communicate.</a:t>
            </a:r>
          </a:p>
        </p:txBody>
      </p:sp>
    </p:spTree>
    <p:extLst>
      <p:ext uri="{BB962C8B-B14F-4D97-AF65-F5344CB8AC3E}">
        <p14:creationId xmlns:p14="http://schemas.microsoft.com/office/powerpoint/2010/main" val="12065423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462</TotalTime>
  <Words>913</Words>
  <Application>Microsoft Office PowerPoint</Application>
  <PresentationFormat>On-screen Show (4:3)</PresentationFormat>
  <Paragraphs>114</Paragraphs>
  <Slides>16</Slides>
  <Notes>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Söhne</vt:lpstr>
      <vt:lpstr>Office Theme</vt:lpstr>
      <vt:lpstr>European day of languages</vt:lpstr>
      <vt:lpstr>European day of languages</vt:lpstr>
      <vt:lpstr>Which European language is it?</vt:lpstr>
      <vt:lpstr>How to use crowd buzzer</vt:lpstr>
      <vt:lpstr>Which European language is it?</vt:lpstr>
      <vt:lpstr>Which European language is it?</vt:lpstr>
      <vt:lpstr>Which European language is it?</vt:lpstr>
      <vt:lpstr>Which European language is it?</vt:lpstr>
      <vt:lpstr>Which European language is it?</vt:lpstr>
      <vt:lpstr>Which European language is it?</vt:lpstr>
      <vt:lpstr>Which European language is it?</vt:lpstr>
      <vt:lpstr>Which European language is it?</vt:lpstr>
      <vt:lpstr>Which European language is it?</vt:lpstr>
      <vt:lpstr>Which European language is it?</vt:lpstr>
      <vt:lpstr>Which European language is it?</vt:lpstr>
      <vt:lpstr>Let’s discuss</vt:lpstr>
    </vt:vector>
  </TitlesOfParts>
  <Company>GLF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Ravelo</dc:creator>
  <cp:lastModifiedBy>P Ravelo</cp:lastModifiedBy>
  <cp:revision>22</cp:revision>
  <dcterms:created xsi:type="dcterms:W3CDTF">2023-06-06T11:46:10Z</dcterms:created>
  <dcterms:modified xsi:type="dcterms:W3CDTF">2023-06-08T13:43:12Z</dcterms:modified>
</cp:coreProperties>
</file>